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Maven Pro"/>
      <p:regular r:id="rId23"/>
      <p:bold r:id="rId24"/>
    </p:embeddedFont>
    <p:embeddedFont>
      <p:font typeface="Nosifer"/>
      <p:regular r:id="rId25"/>
    </p:embeddedFont>
    <p:embeddedFont>
      <p:font typeface="Eater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MavenPro-bold.fntdata"/><Relationship Id="rId23" Type="http://schemas.openxmlformats.org/officeDocument/2006/relationships/font" Target="fonts/Maven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ater-regular.fntdata"/><Relationship Id="rId25" Type="http://schemas.openxmlformats.org/officeDocument/2006/relationships/font" Target="fonts/Nosife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Nuni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oregonfoodbank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1613825"/>
            <a:ext cx="4668000" cy="1872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Volunteering at the Oregon Food Bank</a:t>
            </a:r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824000" y="3150175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By Sharath Menon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800"/>
              <a:t>Effecting Change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FF9900"/>
                </a:solidFill>
              </a:rPr>
              <a:t>Some Math: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</a:rPr>
              <a:t>Helping by the numbers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872250" y="1597875"/>
            <a:ext cx="78402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</a:pPr>
            <a:r>
              <a:rPr b="1" i="1" lang="en" u="sng">
                <a:solidFill>
                  <a:srgbClr val="FF9900"/>
                </a:solidFill>
              </a:rPr>
              <a:t>“Fun” fact:</a:t>
            </a:r>
            <a:r>
              <a:rPr b="1" lang="en">
                <a:solidFill>
                  <a:srgbClr val="FF9900"/>
                </a:solidFill>
              </a:rPr>
              <a:t> Approximately half of all US food produce goes to waste. 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</a:pPr>
            <a:r>
              <a:rPr b="1" lang="en">
                <a:solidFill>
                  <a:srgbClr val="FF9900"/>
                </a:solidFill>
              </a:rPr>
              <a:t>By 2019, OFB looks to distribute over </a:t>
            </a:r>
            <a:r>
              <a:rPr b="1" i="1" lang="en">
                <a:solidFill>
                  <a:srgbClr val="FF9900"/>
                </a:solidFill>
              </a:rPr>
              <a:t>15M lbs.</a:t>
            </a:r>
            <a:r>
              <a:rPr b="1" lang="en">
                <a:solidFill>
                  <a:srgbClr val="FF9900"/>
                </a:solidFill>
              </a:rPr>
              <a:t> of food.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</a:pPr>
            <a:r>
              <a:rPr b="1" lang="en">
                <a:solidFill>
                  <a:srgbClr val="FF9900"/>
                </a:solidFill>
              </a:rPr>
              <a:t>Each day, this translates to over </a:t>
            </a:r>
            <a:r>
              <a:rPr b="1" i="1" lang="en">
                <a:solidFill>
                  <a:srgbClr val="FF9900"/>
                </a:solidFill>
              </a:rPr>
              <a:t>41,000 lbs.</a:t>
            </a:r>
            <a:r>
              <a:rPr b="1" lang="en">
                <a:solidFill>
                  <a:srgbClr val="FF9900"/>
                </a:solidFill>
              </a:rPr>
              <a:t> of “recycled” food.</a:t>
            </a:r>
          </a:p>
          <a:p>
            <a:pPr indent="-3111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</a:pPr>
            <a:r>
              <a:rPr b="1" lang="en">
                <a:solidFill>
                  <a:srgbClr val="FF9900"/>
                </a:solidFill>
              </a:rPr>
              <a:t>In a day, an average healthy person consumes between 3 lbs. and 5  lbs. of food a day.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</a:pPr>
            <a:r>
              <a:rPr b="1" lang="en">
                <a:solidFill>
                  <a:srgbClr val="FF9900"/>
                </a:solidFill>
              </a:rPr>
              <a:t>The daily amount of would-be thrown out, but still perfectly okay to eat, food is enough to feed around 10,300 healthy people in a day, or:</a:t>
            </a:r>
          </a:p>
          <a:p>
            <a: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</a:pPr>
            <a:r>
              <a:rPr b="1" lang="en">
                <a:solidFill>
                  <a:srgbClr val="FF9900"/>
                </a:solidFill>
              </a:rPr>
              <a:t>A healthy male for 24 years!</a:t>
            </a:r>
          </a:p>
          <a:p>
            <a:pPr indent="-298450" lvl="1" marL="914400" rtl="0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00000"/>
            </a:pPr>
            <a:r>
              <a:rPr b="1" lang="en">
                <a:solidFill>
                  <a:srgbClr val="FF9900"/>
                </a:solidFill>
              </a:rPr>
              <a:t>A healthy female for 35 years!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i="1" lang="en" sz="24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next time you throw out food that could be eaten, let these stats sink in!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1303800" y="330300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6AA84F"/>
                </a:solidFill>
              </a:rPr>
              <a:t>Benefits</a:t>
            </a:r>
            <a:r>
              <a:rPr lang="en" u="sng">
                <a:solidFill>
                  <a:srgbClr val="6AA84F"/>
                </a:solidFill>
              </a:rPr>
              <a:t> of Volunteering at OFB: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1303800" y="83540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Get to help multiple families.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Signing up is not arduous.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Quick and easy volunteering hours.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Food handlers card is not required.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Most employees are friendly and lenient.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Receive</a:t>
            </a:r>
            <a:r>
              <a:rPr b="1" lang="en">
                <a:solidFill>
                  <a:srgbClr val="6AA84F"/>
                </a:solidFill>
              </a:rPr>
              <a:t> gifts depending on how many hours worker.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20 hours = name tag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100 hours = t-shirt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200 hours = mug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300 hours = jacket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Thousand of hours or years of volunteering = government recognition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Beaverton location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Nice overall location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Larger work area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More laid back environment, good for beginners.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Portland location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More upbeat environment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More experienced employees</a:t>
            </a:r>
          </a:p>
          <a:p>
            <a:pPr indent="-298450" lvl="1" marL="914400" rtl="0">
              <a:spcBef>
                <a:spcPts val="0"/>
              </a:spcBef>
              <a:buClr>
                <a:srgbClr val="6AA84F"/>
              </a:buClr>
              <a:buSzPct val="100000"/>
            </a:pPr>
            <a:r>
              <a:rPr b="1" lang="en">
                <a:solidFill>
                  <a:srgbClr val="6AA84F"/>
                </a:solidFill>
              </a:rPr>
              <a:t>Serves as the “headquarters” of the Oregon Food Bank, therefore gets more support.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A61C00"/>
                </a:solidFill>
              </a:rPr>
              <a:t>Disadvantages</a:t>
            </a:r>
            <a:r>
              <a:rPr lang="en" u="sng">
                <a:solidFill>
                  <a:srgbClr val="A61C00"/>
                </a:solidFill>
              </a:rPr>
              <a:t> of Volunteering at OFB: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1303800" y="1080325"/>
            <a:ext cx="7257000" cy="346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Not a paid job (unless you’re a director there).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Work in cold working conditions (room is around -5C to 10C (23F to 50F))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Warm clothing is required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Food safety is EXTREMELY important.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Sanitation is taken VERY seriously, as you’re working with food to be delivered to the public.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Some jobs can be risky, meant for adults.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Must have a food handler’s card or have lots of volunteering hours for these jobs. 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Many “basic” jobs are off limits to kids, such as working with cutting tools and tape.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Beaverton location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Much younger working group (lots of middle and high school students).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Smaller overall office compared to Portland.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Much less supervision when working with heavy or dangerous equipment.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Portland location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Rough area of Portland.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Smaller work environment (despite having a larger office).</a:t>
            </a:r>
          </a:p>
          <a:p>
            <a:pPr indent="-298450" lvl="1" marL="914400" rtl="0">
              <a:spcBef>
                <a:spcPts val="0"/>
              </a:spcBef>
              <a:buClr>
                <a:srgbClr val="CC0000"/>
              </a:buClr>
              <a:buSzPct val="100000"/>
            </a:pPr>
            <a:r>
              <a:rPr b="1" lang="en">
                <a:solidFill>
                  <a:srgbClr val="CC0000"/>
                </a:solidFill>
              </a:rPr>
              <a:t>Hard to commute. Traffic and shabby roads could make it a challenge.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question-mark-2110767_960_720.jpg"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1866125" y="104975"/>
            <a:ext cx="55983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ollogo_com-13475278.png" id="365" name="Shape 3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875" y="21725"/>
            <a:ext cx="3070351" cy="8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1382525" y="375500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Credits:</a:t>
            </a:r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1310625" y="1047425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783F04"/>
                </a:solidFill>
              </a:rPr>
              <a:t>Kgw - 6 Reasons Why Portland’s Homeless Crisis is at a Breaking Point &lt;http://www.kgw.com/news/investigations/6-reasons-why-portlands-homeless-crisis-is-at-a-breaking-point/156737977&gt;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783F04"/>
                </a:solidFill>
              </a:rPr>
              <a:t>Oregon Food Bank &lt;</a:t>
            </a:r>
            <a:r>
              <a:rPr lang="en" u="sng">
                <a:solidFill>
                  <a:srgbClr val="783F04"/>
                </a:solidFill>
                <a:hlinkClick r:id="rId3"/>
              </a:rPr>
              <a:t>https://www.oregonfoodbank.org/</a:t>
            </a:r>
            <a:r>
              <a:rPr lang="en">
                <a:solidFill>
                  <a:srgbClr val="783F04"/>
                </a:solidFill>
              </a:rPr>
              <a:t>&gt;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83F0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accent6"/>
                </a:solidFill>
              </a:rPr>
              <a:t>About the OFB: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1056750" y="1530800"/>
            <a:ext cx="74064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FF"/>
                </a:solidFill>
              </a:rPr>
              <a:t>The Oregon Food Bank is an organization dedicated to eliminate hunger, especially towards homeless and very low-income families. The organization’s main goal is to eliminate all hunger in the state of Oregon, and have Oregon be the first U.S. state without any hunger.</a:t>
            </a:r>
          </a:p>
          <a:p>
            <a:pPr lvl="0">
              <a:spcBef>
                <a:spcPts val="0"/>
              </a:spcBef>
              <a:buNone/>
            </a:pPr>
            <a:r>
              <a:rPr b="1" lang="en" u="sng">
                <a:solidFill>
                  <a:srgbClr val="FF00FF"/>
                </a:solidFill>
              </a:rPr>
              <a:t>Mission Statement: </a:t>
            </a:r>
            <a:r>
              <a:rPr b="1" lang="en">
                <a:solidFill>
                  <a:srgbClr val="FF00FF"/>
                </a:solidFill>
              </a:rPr>
              <a:t>To </a:t>
            </a:r>
            <a:r>
              <a:rPr b="1" lang="en">
                <a:solidFill>
                  <a:srgbClr val="FF00FF"/>
                </a:solidFill>
              </a:rPr>
              <a:t>eliminate</a:t>
            </a:r>
            <a:r>
              <a:rPr b="1" lang="en">
                <a:solidFill>
                  <a:srgbClr val="FF00FF"/>
                </a:solidFill>
              </a:rPr>
              <a:t> hunger and its root causes because no one should go hungry.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9900FF"/>
                </a:solidFill>
              </a:rPr>
              <a:t>Some famous quotes: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1303800" y="1990050"/>
            <a:ext cx="72120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400">
                <a:solidFill>
                  <a:srgbClr val="9900FF"/>
                </a:solidFill>
                <a:highlight>
                  <a:srgbClr val="FFFFFF"/>
                </a:highlight>
              </a:rPr>
              <a:t>"A nation's greatness is measured by how it treats its weakest members." - Mahatma Ghandi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400">
                <a:solidFill>
                  <a:srgbClr val="9900FF"/>
                </a:solidFill>
                <a:highlight>
                  <a:srgbClr val="FFFFFF"/>
                </a:highlight>
              </a:rPr>
              <a:t>"A society will be judged by how it treats its weakest members." - Harry S. Truman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400">
                <a:solidFill>
                  <a:srgbClr val="9900FF"/>
                </a:solidFill>
                <a:highlight>
                  <a:srgbClr val="FFFFFF"/>
                </a:highlight>
              </a:rPr>
              <a:t>“A society will be judged on the basis of how it treats its weakest members; and among the most vulnerable are surely the unborn and the dying.” - Pope John Paul 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EA9999"/>
                </a:solidFill>
              </a:rPr>
              <a:t>Homeless problem in Portland: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1303800" y="1484575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400">
                <a:solidFill>
                  <a:srgbClr val="EA9999"/>
                </a:solidFill>
              </a:rPr>
              <a:t>Portland’s reputation has been marred and tarnished by the poor treatment of its homeless population. Homeless camps are too full, forcing many homeless to take shelter underneath a bridge. This leaves an immense scar on Portland’s tourism and </a:t>
            </a:r>
            <a:r>
              <a:rPr b="1" lang="en" sz="1400">
                <a:solidFill>
                  <a:srgbClr val="EA9999"/>
                </a:solidFill>
              </a:rPr>
              <a:t>appearance</a:t>
            </a:r>
            <a:r>
              <a:rPr b="1" lang="en" sz="1400">
                <a:solidFill>
                  <a:srgbClr val="EA9999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1303800" y="113100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980000"/>
                </a:solidFill>
                <a:latin typeface="Eater"/>
                <a:ea typeface="Eater"/>
                <a:cs typeface="Eater"/>
                <a:sym typeface="Eater"/>
              </a:rPr>
              <a:t>Frightening Fact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1351625" y="3328225"/>
            <a:ext cx="7030500" cy="85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400">
                <a:solidFill>
                  <a:srgbClr val="980000"/>
                </a:solidFill>
                <a:latin typeface="Nosifer"/>
                <a:ea typeface="Nosifer"/>
                <a:cs typeface="Nosifer"/>
                <a:sym typeface="Nosifer"/>
              </a:rPr>
              <a:t>YOU could be far closer to being homeless than you think!ALL IT TAKES IS TO LOSE YOUR JOB, NOT PAYING TAXES, OR SURRENDERING TO AN ADDICTION.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should change our perception of homeless people. We never know that kind of history they’ve been through.</a:t>
            </a:r>
          </a:p>
        </p:txBody>
      </p:sp>
      <p:pic>
        <p:nvPicPr>
          <p:cNvPr descr="7026647511_874d371160_b.jpg"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788" y="923675"/>
            <a:ext cx="3227662" cy="215177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1303800" y="3022950"/>
            <a:ext cx="22437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This homeless man...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434800" y="2981000"/>
            <a:ext cx="33195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w</a:t>
            </a:r>
            <a:r>
              <a:rPr b="1" lang="en"/>
              <a:t>as an average working man, living a </a:t>
            </a:r>
            <a:r>
              <a:rPr b="1" lang="en"/>
              <a:t>comfortable</a:t>
            </a:r>
            <a:r>
              <a:rPr b="1" lang="en"/>
              <a:t> life, two years ago.</a:t>
            </a:r>
          </a:p>
        </p:txBody>
      </p:sp>
      <p:pic>
        <p:nvPicPr>
          <p:cNvPr descr="accountant.jpg"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4925" y="923675"/>
            <a:ext cx="3719250" cy="20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1519175" y="2203700"/>
            <a:ext cx="30669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FFFF"/>
                </a:solidFill>
              </a:rPr>
              <a:t>Dave Smith in 2017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5653875" y="2381538"/>
            <a:ext cx="30669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Dave Smith in 2015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u="sng"/>
              <a:t>Locations: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62625" y="1300950"/>
            <a:ext cx="3721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 u="sng">
                <a:solidFill>
                  <a:srgbClr val="000000"/>
                </a:solidFill>
              </a:rPr>
              <a:t>Beaverton Office: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1870 NW 173rd Ave. Beaverton, OR 97006</a:t>
            </a:r>
          </a:p>
        </p:txBody>
      </p:sp>
      <p:sp>
        <p:nvSpPr>
          <p:cNvPr id="315" name="Shape 315"/>
          <p:cNvSpPr txBox="1"/>
          <p:nvPr>
            <p:ph idx="2" type="body"/>
          </p:nvPr>
        </p:nvSpPr>
        <p:spPr>
          <a:xfrm>
            <a:off x="4903800" y="13009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 u="sng">
                <a:solidFill>
                  <a:srgbClr val="000000"/>
                </a:solidFill>
              </a:rPr>
              <a:t>Portland Office: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900 NE 33rd Dr. Portland, OR 97211</a:t>
            </a:r>
          </a:p>
        </p:txBody>
      </p:sp>
      <p:pic>
        <p:nvPicPr>
          <p:cNvPr descr="oregonfoodbankjpg-322d6504f44f8c9e.jpg"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25" y="2283075"/>
            <a:ext cx="3996925" cy="234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odBank1_resize-1444x660.jpg"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7425" y="2283075"/>
            <a:ext cx="3617151" cy="234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B45F06"/>
                </a:solidFill>
              </a:rPr>
              <a:t>Volunteering Schedule: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 (2).png"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25" y="1331975"/>
            <a:ext cx="7942048" cy="357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accent4"/>
                </a:solidFill>
              </a:rPr>
              <a:t>Types of volunteering jobs: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1215000" y="1873925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</a:pPr>
            <a:r>
              <a:rPr lang="en">
                <a:solidFill>
                  <a:schemeClr val="accent4"/>
                </a:solidFill>
              </a:rPr>
              <a:t>Fresh alliance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</a:pPr>
            <a:r>
              <a:rPr lang="en">
                <a:solidFill>
                  <a:schemeClr val="accent4"/>
                </a:solidFill>
              </a:rPr>
              <a:t>Pack thousands of pounds of frozen vegetables into boxes.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</a:pPr>
            <a:r>
              <a:rPr lang="en">
                <a:solidFill>
                  <a:schemeClr val="accent4"/>
                </a:solidFill>
              </a:rPr>
              <a:t>Perishable repack</a:t>
            </a:r>
          </a:p>
          <a:p>
            <a:pPr indent="-298450" lvl="1" marL="914400" rtl="0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">
                <a:solidFill>
                  <a:schemeClr val="accent4"/>
                </a:solidFill>
              </a:rPr>
              <a:t>Packaging food that is near or just past the expiration date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1315475" y="13202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1155CC"/>
                </a:solidFill>
              </a:rPr>
              <a:t>Some Geography: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1155CC"/>
                </a:solidFill>
              </a:rPr>
              <a:t>Much of Oregon’s </a:t>
            </a:r>
            <a:r>
              <a:rPr lang="en" sz="2400">
                <a:solidFill>
                  <a:srgbClr val="1155CC"/>
                </a:solidFill>
              </a:rPr>
              <a:t>landmass</a:t>
            </a:r>
            <a:r>
              <a:rPr lang="en" sz="2400">
                <a:solidFill>
                  <a:srgbClr val="1155CC"/>
                </a:solidFill>
              </a:rPr>
              <a:t> is arid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251875" y="1282975"/>
            <a:ext cx="4238400" cy="305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</a:pPr>
            <a:r>
              <a:rPr b="1" lang="en" sz="1200">
                <a:solidFill>
                  <a:srgbClr val="0B5394"/>
                </a:solidFill>
              </a:rPr>
              <a:t>There is not much arable land in Oregon. 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</a:pPr>
            <a:r>
              <a:rPr b="1" lang="en" sz="1200">
                <a:solidFill>
                  <a:srgbClr val="0B5394"/>
                </a:solidFill>
              </a:rPr>
              <a:t>Most of Oregon’s population lives within 100 miles from the coast.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</a:pPr>
            <a:r>
              <a:rPr b="1" lang="en" sz="1200">
                <a:solidFill>
                  <a:srgbClr val="0B5394"/>
                </a:solidFill>
              </a:rPr>
              <a:t>Where much of the land is very lush and green, due to heavy rainfall.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</a:pPr>
            <a:r>
              <a:rPr b="1" lang="en" sz="1200">
                <a:solidFill>
                  <a:srgbClr val="0B5394"/>
                </a:solidFill>
              </a:rPr>
              <a:t>Eastern Oregon </a:t>
            </a:r>
            <a:r>
              <a:rPr b="1" lang="en" sz="1200">
                <a:solidFill>
                  <a:srgbClr val="0B5394"/>
                </a:solidFill>
              </a:rPr>
              <a:t>receives</a:t>
            </a:r>
            <a:r>
              <a:rPr b="1" lang="en" sz="1200">
                <a:solidFill>
                  <a:srgbClr val="0B5394"/>
                </a:solidFill>
              </a:rPr>
              <a:t> little rainfall, thus having an arid climate.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</a:pPr>
            <a:r>
              <a:rPr b="1" lang="en" sz="1200">
                <a:solidFill>
                  <a:srgbClr val="0B5394"/>
                </a:solidFill>
              </a:rPr>
              <a:t>Most of the population is </a:t>
            </a:r>
            <a:r>
              <a:rPr b="1" lang="en" sz="1200">
                <a:solidFill>
                  <a:srgbClr val="0B5394"/>
                </a:solidFill>
              </a:rPr>
              <a:t>confined</a:t>
            </a:r>
            <a:r>
              <a:rPr b="1" lang="en" sz="1200">
                <a:solidFill>
                  <a:srgbClr val="0B5394"/>
                </a:solidFill>
              </a:rPr>
              <a:t> to the Willamette Valley. Very arable and fine land including Portland, Salem, and Eugene.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</a:pPr>
            <a:r>
              <a:rPr b="1" lang="en" sz="1200">
                <a:solidFill>
                  <a:srgbClr val="0B5394"/>
                </a:solidFill>
              </a:rPr>
              <a:t>Climate and geography is an important factor for farming.</a:t>
            </a: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Nunito"/>
            </a:pPr>
            <a:r>
              <a:rPr b="1" lang="en" sz="1200">
                <a:solidFill>
                  <a:srgbClr val="0B5394"/>
                </a:solidFill>
              </a:rPr>
              <a:t>Being a coastal city with arid elements, Portland’s weather can get very warm for its latitude. 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</a:pPr>
            <a:r>
              <a:rPr b="1" lang="en" sz="1200">
                <a:solidFill>
                  <a:srgbClr val="0B5394"/>
                </a:solidFill>
              </a:rPr>
              <a:t>Oregon’s climate is a </a:t>
            </a:r>
            <a:r>
              <a:rPr b="1" i="1" lang="en" sz="1200">
                <a:solidFill>
                  <a:srgbClr val="0B5394"/>
                </a:solidFill>
              </a:rPr>
              <a:t>warm summer </a:t>
            </a:r>
            <a:r>
              <a:rPr b="1" i="1" lang="en" sz="1200">
                <a:solidFill>
                  <a:srgbClr val="0B5394"/>
                </a:solidFill>
              </a:rPr>
              <a:t>mediterranean</a:t>
            </a:r>
            <a:r>
              <a:rPr b="1" i="1" lang="en" sz="1200">
                <a:solidFill>
                  <a:srgbClr val="0B5394"/>
                </a:solidFill>
              </a:rPr>
              <a:t> climate</a:t>
            </a:r>
            <a:r>
              <a:rPr b="1" lang="en" sz="1200">
                <a:solidFill>
                  <a:srgbClr val="0B5394"/>
                </a:solidFill>
              </a:rPr>
              <a:t>. Hot summers and rainy winters characterize this climate.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</a:pPr>
            <a:r>
              <a:rPr b="1" lang="en" sz="1200">
                <a:solidFill>
                  <a:srgbClr val="0B5394"/>
                </a:solidFill>
              </a:rPr>
              <a:t>Oregon is famous for multiple berries.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buClr>
                <a:srgbClr val="0B5394"/>
              </a:buClr>
              <a:buSzPct val="100000"/>
            </a:pPr>
            <a:r>
              <a:rPr b="1" lang="en" sz="1200">
                <a:solidFill>
                  <a:srgbClr val="0B5394"/>
                </a:solidFill>
              </a:rPr>
              <a:t>The widely recognizable Marion berry named after Marion County, Oregon.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regon_satellite.png"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275" y="1194025"/>
            <a:ext cx="4545024" cy="3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