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8" r:id="rId1"/>
  </p:sldMasterIdLst>
  <p:sldIdLst>
    <p:sldId id="256" r:id="rId2"/>
    <p:sldId id="257" r:id="rId3"/>
    <p:sldId id="263" r:id="rId4"/>
    <p:sldId id="264" r:id="rId5"/>
    <p:sldId id="258" r:id="rId6"/>
    <p:sldId id="259" r:id="rId7"/>
    <p:sldId id="260" r:id="rId8"/>
    <p:sldId id="261" r:id="rId9"/>
    <p:sldId id="262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1296" y="-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C0F79-C3B8-824A-A168-D8FA6F164855}" type="datetimeFigureOut">
              <a:rPr lang="en-US" smtClean="0"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CBF88-22AE-7B4E-820C-B39497045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C0F79-C3B8-824A-A168-D8FA6F164855}" type="datetimeFigureOut">
              <a:rPr lang="en-US" smtClean="0"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CBF88-22AE-7B4E-820C-B39497045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C0F79-C3B8-824A-A168-D8FA6F164855}" type="datetimeFigureOut">
              <a:rPr lang="en-US" smtClean="0"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CBF88-22AE-7B4E-820C-B39497045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C0F79-C3B8-824A-A168-D8FA6F164855}" type="datetimeFigureOut">
              <a:rPr lang="en-US" smtClean="0"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CBF88-22AE-7B4E-820C-B39497045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C0F79-C3B8-824A-A168-D8FA6F164855}" type="datetimeFigureOut">
              <a:rPr lang="en-US" smtClean="0"/>
              <a:t>12/3/13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CBF88-22AE-7B4E-820C-B39497045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C0F79-C3B8-824A-A168-D8FA6F164855}" type="datetimeFigureOut">
              <a:rPr lang="en-US" smtClean="0"/>
              <a:t>12/3/13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CBF88-22AE-7B4E-820C-B39497045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C0F79-C3B8-824A-A168-D8FA6F164855}" type="datetimeFigureOut">
              <a:rPr lang="en-US" smtClean="0"/>
              <a:t>12/3/13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CBF88-22AE-7B4E-820C-B39497045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C0F79-C3B8-824A-A168-D8FA6F164855}" type="datetimeFigureOut">
              <a:rPr lang="en-US" smtClean="0"/>
              <a:t>12/3/13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CBF88-22AE-7B4E-820C-B39497045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C0F79-C3B8-824A-A168-D8FA6F164855}" type="datetimeFigureOut">
              <a:rPr lang="en-US" smtClean="0"/>
              <a:t>12/3/13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CBF88-22AE-7B4E-820C-B394970456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C0F79-C3B8-824A-A168-D8FA6F164855}" type="datetimeFigureOut">
              <a:rPr lang="en-US" smtClean="0"/>
              <a:t>12/3/13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CBF88-22AE-7B4E-820C-B3949704566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C0F79-C3B8-824A-A168-D8FA6F164855}" type="datetimeFigureOut">
              <a:rPr lang="en-US" smtClean="0"/>
              <a:t>12/3/13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CCBF88-22AE-7B4E-820C-B3949704566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3CCBF88-22AE-7B4E-820C-B3949704566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FEC0F79-C3B8-824A-A168-D8FA6F164855}" type="datetimeFigureOut">
              <a:rPr lang="en-US" smtClean="0"/>
              <a:t>12/3/13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31_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428625"/>
            <a:ext cx="756285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057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atin typeface="Arial Narrow" pitchFamily="34" charset="0"/>
              </a:rPr>
              <a:t>Why We Lose Strength With Age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7660" y="1417638"/>
            <a:ext cx="4114800" cy="51206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US" sz="2700" b="1" dirty="0" smtClean="0">
                <a:latin typeface="Arial Narrow" pitchFamily="34" charset="0"/>
                <a:sym typeface="Symbol" pitchFamily="18" charset="2"/>
              </a:rPr>
              <a:t></a:t>
            </a:r>
            <a:r>
              <a:rPr lang="en-US" sz="2700" dirty="0" smtClean="0">
                <a:latin typeface="Arial Narrow" pitchFamily="34" charset="0"/>
                <a:sym typeface="Symbol" pitchFamily="18" charset="2"/>
              </a:rPr>
              <a:t> Fast-twitch (Type II) fibers 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2700" b="1" dirty="0" smtClean="0">
                <a:latin typeface="Arial Narrow" pitchFamily="34" charset="0"/>
                <a:sym typeface="Symbol" pitchFamily="18" charset="2"/>
              </a:rPr>
              <a:t> </a:t>
            </a:r>
            <a:r>
              <a:rPr lang="en-US" sz="2700" dirty="0" smtClean="0">
                <a:latin typeface="Arial Narrow" pitchFamily="34" charset="0"/>
                <a:sym typeface="Symbol" pitchFamily="18" charset="2"/>
              </a:rPr>
              <a:t>Fiber size – reaches max size at 20 years old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2700" dirty="0" smtClean="0">
                <a:latin typeface="Arial Narrow" pitchFamily="34" charset="0"/>
                <a:sym typeface="Symbol" pitchFamily="18" charset="2"/>
              </a:rPr>
              <a:t>can be maintained to through age 60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2700" b="1" dirty="0" smtClean="0">
                <a:latin typeface="Arial Narrow" pitchFamily="34" charset="0"/>
                <a:sym typeface="Symbol" pitchFamily="18" charset="2"/>
              </a:rPr>
              <a:t></a:t>
            </a:r>
            <a:r>
              <a:rPr lang="en-US" sz="2700" dirty="0" smtClean="0">
                <a:latin typeface="Arial Narrow" pitchFamily="34" charset="0"/>
                <a:sym typeface="Symbol" pitchFamily="18" charset="2"/>
              </a:rPr>
              <a:t> Distinction between Type I &amp; II fibers (Collateral Sprouting)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2700" b="1" dirty="0" smtClean="0">
                <a:latin typeface="Arial Narrow" pitchFamily="34" charset="0"/>
                <a:sym typeface="Symbol"/>
              </a:rPr>
              <a:t></a:t>
            </a:r>
            <a:r>
              <a:rPr lang="en-US" sz="2700" dirty="0" smtClean="0">
                <a:latin typeface="Arial Narrow" pitchFamily="34" charset="0"/>
              </a:rPr>
              <a:t> Injury &amp; inflammatory response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sz="2700" dirty="0" smtClean="0">
              <a:latin typeface="Arial Narrow" pitchFamily="34" charset="0"/>
              <a:sym typeface="Symbol" pitchFamily="18" charset="2"/>
            </a:endParaRPr>
          </a:p>
          <a:p>
            <a:pPr>
              <a:defRPr/>
            </a:pPr>
            <a:endParaRPr lang="en-US" sz="2700" dirty="0" smtClean="0"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72460" y="1417638"/>
            <a:ext cx="411005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solidFill>
                  <a:srgbClr val="000000"/>
                </a:solidFill>
                <a:latin typeface="Arial Narrow" pitchFamily="34" charset="0"/>
                <a:sym typeface="Symbol"/>
              </a:rPr>
              <a:t></a:t>
            </a:r>
            <a:r>
              <a:rPr lang="en-US" sz="27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rgbClr val="000000"/>
                </a:solidFill>
                <a:latin typeface="Arial Narrow" pitchFamily="34" charset="0"/>
              </a:rPr>
              <a:t>Capillarization</a:t>
            </a:r>
            <a:r>
              <a:rPr lang="en-US" sz="2700" dirty="0">
                <a:solidFill>
                  <a:srgbClr val="000000"/>
                </a:solidFill>
                <a:latin typeface="Arial Narrow" pitchFamily="34" charset="0"/>
              </a:rPr>
              <a:t> – changes muscle blood flow</a:t>
            </a:r>
            <a:endParaRPr lang="en-US" sz="2700" dirty="0" smtClean="0">
              <a:solidFill>
                <a:srgbClr val="000000"/>
              </a:solidFill>
              <a:effectLst/>
              <a:latin typeface="Arial Narrow" pitchFamily="34" charset="0"/>
            </a:endParaRPr>
          </a:p>
          <a:p>
            <a:r>
              <a:rPr lang="en-US" sz="2700" b="1" dirty="0">
                <a:solidFill>
                  <a:srgbClr val="000000"/>
                </a:solidFill>
                <a:latin typeface="Arial Narrow" pitchFamily="34" charset="0"/>
                <a:sym typeface="Symbol"/>
              </a:rPr>
              <a:t></a:t>
            </a:r>
            <a:r>
              <a:rPr lang="en-US" sz="2700" dirty="0">
                <a:solidFill>
                  <a:srgbClr val="000000"/>
                </a:solidFill>
                <a:latin typeface="Arial Narrow" pitchFamily="34" charset="0"/>
              </a:rPr>
              <a:t> Metabolic enzymes</a:t>
            </a:r>
            <a:endParaRPr lang="en-US" sz="2700" dirty="0" smtClean="0">
              <a:solidFill>
                <a:srgbClr val="000000"/>
              </a:solidFill>
              <a:effectLst/>
              <a:latin typeface="Arial Narrow" pitchFamily="34" charset="0"/>
            </a:endParaRPr>
          </a:p>
          <a:p>
            <a:r>
              <a:rPr lang="en-US" sz="2700" b="1" dirty="0" smtClean="0">
                <a:solidFill>
                  <a:srgbClr val="000000"/>
                </a:solidFill>
                <a:latin typeface="Arial Narrow" pitchFamily="34" charset="0"/>
                <a:sym typeface="Symbol"/>
              </a:rPr>
              <a:t></a:t>
            </a:r>
            <a:r>
              <a:rPr lang="en-US" sz="2700" dirty="0" smtClean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2700" dirty="0">
                <a:solidFill>
                  <a:srgbClr val="000000"/>
                </a:solidFill>
                <a:latin typeface="Arial Narrow" pitchFamily="34" charset="0"/>
              </a:rPr>
              <a:t>Protein synthesis rates</a:t>
            </a:r>
            <a:endParaRPr lang="en-US" sz="2700" dirty="0" smtClean="0">
              <a:solidFill>
                <a:srgbClr val="000000"/>
              </a:solidFill>
              <a:effectLst/>
              <a:latin typeface="Arial Narrow" pitchFamily="34" charset="0"/>
            </a:endParaRPr>
          </a:p>
          <a:p>
            <a:pPr marL="457200" indent="-457200">
              <a:buFont typeface="Symbol"/>
              <a:buChar char="¯"/>
            </a:pPr>
            <a:r>
              <a:rPr lang="en-US" sz="2700" dirty="0" smtClean="0">
                <a:solidFill>
                  <a:srgbClr val="000000"/>
                </a:solidFill>
                <a:latin typeface="Arial Narrow" pitchFamily="34" charset="0"/>
              </a:rPr>
              <a:t>calcium </a:t>
            </a:r>
            <a:r>
              <a:rPr lang="en-US" sz="2700" dirty="0">
                <a:solidFill>
                  <a:srgbClr val="000000"/>
                </a:solidFill>
                <a:latin typeface="Arial Narrow" pitchFamily="34" charset="0"/>
              </a:rPr>
              <a:t>channels for SR-</a:t>
            </a:r>
            <a:r>
              <a:rPr lang="en-US" sz="2700" dirty="0" err="1">
                <a:solidFill>
                  <a:srgbClr val="000000"/>
                </a:solidFill>
                <a:latin typeface="Arial Narrow" pitchFamily="34" charset="0"/>
              </a:rPr>
              <a:t>Ca</a:t>
            </a:r>
            <a:r>
              <a:rPr lang="en-US" sz="2700" baseline="30000" dirty="0">
                <a:solidFill>
                  <a:srgbClr val="000000"/>
                </a:solidFill>
                <a:latin typeface="Arial Narrow" pitchFamily="34" charset="0"/>
              </a:rPr>
              <a:t>++</a:t>
            </a:r>
            <a:r>
              <a:rPr lang="en-US" sz="2700" dirty="0">
                <a:solidFill>
                  <a:srgbClr val="000000"/>
                </a:solidFill>
                <a:latin typeface="Arial Narrow" pitchFamily="34" charset="0"/>
              </a:rPr>
              <a:t> </a:t>
            </a:r>
            <a:r>
              <a:rPr lang="en-US" sz="2700" dirty="0" smtClean="0">
                <a:solidFill>
                  <a:srgbClr val="000000"/>
                </a:solidFill>
                <a:latin typeface="Arial Narrow" pitchFamily="34" charset="0"/>
              </a:rPr>
              <a:t>release</a:t>
            </a:r>
          </a:p>
          <a:p>
            <a:pPr>
              <a:defRPr/>
            </a:pPr>
            <a:r>
              <a:rPr lang="en-US" sz="2700" b="1" dirty="0">
                <a:latin typeface="Arial Narrow" pitchFamily="34" charset="0"/>
                <a:sym typeface="Symbol" pitchFamily="18" charset="2"/>
              </a:rPr>
              <a:t></a:t>
            </a:r>
            <a:r>
              <a:rPr lang="en-US" sz="2700" dirty="0">
                <a:latin typeface="Arial Narrow" pitchFamily="34" charset="0"/>
                <a:sym typeface="Symbol" pitchFamily="18" charset="2"/>
              </a:rPr>
              <a:t> Motor units with age </a:t>
            </a:r>
          </a:p>
          <a:p>
            <a:pPr>
              <a:defRPr/>
            </a:pPr>
            <a:r>
              <a:rPr lang="en-US" sz="2700" dirty="0">
                <a:latin typeface="Arial Narrow" pitchFamily="34" charset="0"/>
                <a:sym typeface="Symbol" pitchFamily="18" charset="2"/>
              </a:rPr>
              <a:t>-1% per </a:t>
            </a:r>
            <a:r>
              <a:rPr lang="en-US" sz="2700" dirty="0" err="1">
                <a:latin typeface="Arial Narrow" pitchFamily="34" charset="0"/>
                <a:sym typeface="Symbol" pitchFamily="18" charset="2"/>
              </a:rPr>
              <a:t>yr</a:t>
            </a:r>
            <a:r>
              <a:rPr lang="en-US" sz="2700" dirty="0">
                <a:latin typeface="Arial Narrow" pitchFamily="34" charset="0"/>
                <a:sym typeface="Symbol" pitchFamily="18" charset="2"/>
              </a:rPr>
              <a:t> in 30’s</a:t>
            </a:r>
          </a:p>
          <a:p>
            <a:pPr>
              <a:defRPr/>
            </a:pPr>
            <a:r>
              <a:rPr lang="en-US" sz="2700" b="1" dirty="0">
                <a:latin typeface="Arial Narrow" pitchFamily="34" charset="0"/>
                <a:sym typeface="Symbol" pitchFamily="18" charset="2"/>
              </a:rPr>
              <a:t></a:t>
            </a:r>
            <a:r>
              <a:rPr lang="en-US" sz="2700" dirty="0">
                <a:latin typeface="Arial Narrow" pitchFamily="34" charset="0"/>
                <a:sym typeface="Symbol" pitchFamily="18" charset="2"/>
              </a:rPr>
              <a:t> Muscle contraction velocity</a:t>
            </a:r>
          </a:p>
          <a:p>
            <a:pPr marL="457200" indent="-457200">
              <a:buFont typeface="Symbol"/>
              <a:buChar char="¯"/>
            </a:pPr>
            <a:endParaRPr lang="en-US" sz="2700" dirty="0" smtClean="0"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597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Rot="1" noChangeArrowheads="1"/>
          </p:cNvSpPr>
          <p:nvPr/>
        </p:nvSpPr>
        <p:spPr>
          <a:xfrm>
            <a:off x="228600" y="152400"/>
            <a:ext cx="8686800" cy="1371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400" smtClean="0">
                <a:latin typeface="Arial Narrow" pitchFamily="34" charset="0"/>
              </a:rPr>
              <a:t>Resistance Training </a:t>
            </a:r>
            <a:br>
              <a:rPr lang="en-US" sz="4400" smtClean="0">
                <a:latin typeface="Arial Narrow" pitchFamily="34" charset="0"/>
              </a:rPr>
            </a:br>
            <a:r>
              <a:rPr lang="en-US" sz="4400" smtClean="0">
                <a:latin typeface="Arial Narrow" pitchFamily="34" charset="0"/>
              </a:rPr>
              <a:t>Improves Strength in Elderly</a:t>
            </a:r>
            <a:endParaRPr lang="en-US" sz="4400" dirty="0" smtClean="0">
              <a:latin typeface="Arial Narrow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1676400"/>
            <a:ext cx="7070725" cy="429577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sz="2700" smtClean="0">
                <a:latin typeface="Arial Narrow" pitchFamily="34" charset="0"/>
              </a:rPr>
              <a:t>81-93 year olds were tested </a:t>
            </a:r>
          </a:p>
          <a:p>
            <a:pPr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sz="2700" smtClean="0">
                <a:latin typeface="Arial Narrow" pitchFamily="34" charset="0"/>
              </a:rPr>
              <a:t>Given a high intensity resistance training program</a:t>
            </a:r>
          </a:p>
          <a:p>
            <a:pPr lvl="1"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sz="2700" smtClean="0">
                <a:latin typeface="Arial Narrow" pitchFamily="34" charset="0"/>
              </a:rPr>
              <a:t>3x/week for 8 weeks</a:t>
            </a:r>
          </a:p>
          <a:p>
            <a:pPr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sz="2700" u="sng" smtClean="0">
                <a:latin typeface="Arial Narrow" pitchFamily="34" charset="0"/>
              </a:rPr>
              <a:t>RESULTS:</a:t>
            </a:r>
          </a:p>
          <a:p>
            <a:pPr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sz="2700" smtClean="0">
                <a:latin typeface="Arial Narrow" pitchFamily="34" charset="0"/>
              </a:rPr>
              <a:t>leg strength </a:t>
            </a:r>
            <a:r>
              <a:rPr lang="en-US" sz="2700" smtClean="0">
                <a:latin typeface="Arial Narrow" pitchFamily="34" charset="0"/>
                <a:sym typeface="Symbol" pitchFamily="18" charset="2"/>
              </a:rPr>
              <a:t></a:t>
            </a:r>
            <a:r>
              <a:rPr lang="en-US" sz="2700" smtClean="0">
                <a:latin typeface="Arial Narrow" pitchFamily="34" charset="0"/>
              </a:rPr>
              <a:t> 147 - 180%</a:t>
            </a:r>
          </a:p>
          <a:p>
            <a:pPr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sz="2700" smtClean="0">
                <a:latin typeface="Arial Narrow" pitchFamily="34" charset="0"/>
              </a:rPr>
              <a:t>gait velocity </a:t>
            </a:r>
            <a:r>
              <a:rPr lang="en-US" sz="2700" smtClean="0">
                <a:latin typeface="Arial Narrow" pitchFamily="34" charset="0"/>
                <a:sym typeface="Symbol" pitchFamily="18" charset="2"/>
              </a:rPr>
              <a:t></a:t>
            </a:r>
            <a:r>
              <a:rPr lang="en-US" sz="2700" smtClean="0">
                <a:latin typeface="Arial Narrow" pitchFamily="34" charset="0"/>
              </a:rPr>
              <a:t> 48%  (distance/stride of walking)</a:t>
            </a:r>
          </a:p>
          <a:p>
            <a:pPr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sz="2700" smtClean="0">
                <a:latin typeface="Arial Narrow" pitchFamily="34" charset="0"/>
              </a:rPr>
              <a:t>stair climb power </a:t>
            </a:r>
            <a:r>
              <a:rPr lang="en-US" sz="2700" smtClean="0">
                <a:latin typeface="Arial Narrow" pitchFamily="34" charset="0"/>
                <a:sym typeface="Symbol" pitchFamily="18" charset="2"/>
              </a:rPr>
              <a:t></a:t>
            </a:r>
            <a:r>
              <a:rPr lang="en-US" sz="2700" smtClean="0">
                <a:latin typeface="Arial Narrow" pitchFamily="34" charset="0"/>
              </a:rPr>
              <a:t> 28%</a:t>
            </a:r>
          </a:p>
          <a:p>
            <a:pPr>
              <a:lnSpc>
                <a:spcPct val="90000"/>
              </a:lnSpc>
              <a:spcBef>
                <a:spcPct val="40000"/>
              </a:spcBef>
              <a:defRPr/>
            </a:pPr>
            <a:r>
              <a:rPr lang="en-US" sz="2700" smtClean="0">
                <a:latin typeface="Arial Narrow" pitchFamily="34" charset="0"/>
              </a:rPr>
              <a:t>thigh muscle area </a:t>
            </a:r>
            <a:r>
              <a:rPr lang="en-US" sz="2700" smtClean="0">
                <a:latin typeface="Arial Narrow" pitchFamily="34" charset="0"/>
                <a:sym typeface="Symbol" pitchFamily="18" charset="2"/>
              </a:rPr>
              <a:t></a:t>
            </a:r>
            <a:r>
              <a:rPr lang="en-US" sz="2700" smtClean="0">
                <a:latin typeface="Arial Narrow" pitchFamily="34" charset="0"/>
              </a:rPr>
              <a:t> 11%</a:t>
            </a:r>
            <a:endParaRPr lang="en-US" sz="2700" dirty="0" smtClean="0">
              <a:latin typeface="Arial Narrow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219200" y="6172200"/>
            <a:ext cx="6858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 dirty="0" err="1">
                <a:solidFill>
                  <a:schemeClr val="tx2"/>
                </a:solidFill>
              </a:rPr>
              <a:t>Fiatarone</a:t>
            </a:r>
            <a:r>
              <a:rPr lang="en-US" i="1" dirty="0">
                <a:solidFill>
                  <a:schemeClr val="tx2"/>
                </a:solidFill>
              </a:rPr>
              <a:t> et al., JAMA, 1990; </a:t>
            </a:r>
            <a:r>
              <a:rPr lang="en-US" i="1" dirty="0" err="1">
                <a:solidFill>
                  <a:schemeClr val="tx2"/>
                </a:solidFill>
              </a:rPr>
              <a:t>Fiatarone</a:t>
            </a:r>
            <a:r>
              <a:rPr lang="en-US" i="1" dirty="0">
                <a:solidFill>
                  <a:schemeClr val="tx2"/>
                </a:solidFill>
              </a:rPr>
              <a:t> et al., NEJM, 1994</a:t>
            </a:r>
          </a:p>
        </p:txBody>
      </p:sp>
    </p:spTree>
    <p:extLst>
      <p:ext uri="{BB962C8B-B14F-4D97-AF65-F5344CB8AC3E}">
        <p14:creationId xmlns:p14="http://schemas.microsoft.com/office/powerpoint/2010/main" val="3497976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762000" y="228600"/>
            <a:ext cx="8229600" cy="96043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400" smtClean="0">
                <a:latin typeface="Arial Narrow" pitchFamily="34" charset="0"/>
              </a:rPr>
              <a:t>Why We Lose Strength With Age</a:t>
            </a:r>
            <a:endParaRPr lang="en-US" sz="4400" dirty="0" smtClean="0">
              <a:latin typeface="Arial Narrow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21640" y="1584960"/>
            <a:ext cx="4114800" cy="51206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  <a:defRPr/>
            </a:pPr>
            <a:r>
              <a:rPr lang="en-US" sz="2700" b="1" smtClean="0">
                <a:latin typeface="Arial Narrow" pitchFamily="34" charset="0"/>
                <a:sym typeface="Symbol" pitchFamily="18" charset="2"/>
              </a:rPr>
              <a:t></a:t>
            </a:r>
            <a:r>
              <a:rPr lang="en-US" sz="2700" smtClean="0">
                <a:latin typeface="Arial Narrow" pitchFamily="34" charset="0"/>
                <a:sym typeface="Symbol" pitchFamily="18" charset="2"/>
              </a:rPr>
              <a:t> Fast-twitch (Type II) fibers 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2700" b="1" smtClean="0">
                <a:latin typeface="Arial Narrow" pitchFamily="34" charset="0"/>
                <a:sym typeface="Symbol" pitchFamily="18" charset="2"/>
              </a:rPr>
              <a:t> </a:t>
            </a:r>
            <a:r>
              <a:rPr lang="en-US" sz="2700" smtClean="0">
                <a:latin typeface="Arial Narrow" pitchFamily="34" charset="0"/>
                <a:sym typeface="Symbol" pitchFamily="18" charset="2"/>
              </a:rPr>
              <a:t>Fiber size – reaches max size at 20 years old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2700" smtClean="0">
                <a:latin typeface="Arial Narrow" pitchFamily="34" charset="0"/>
                <a:sym typeface="Symbol" pitchFamily="18" charset="2"/>
              </a:rPr>
              <a:t>can be maintained to through age 60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2700" b="1" smtClean="0">
                <a:latin typeface="Arial Narrow" pitchFamily="34" charset="0"/>
                <a:sym typeface="Symbol" pitchFamily="18" charset="2"/>
              </a:rPr>
              <a:t></a:t>
            </a:r>
            <a:r>
              <a:rPr lang="en-US" sz="2700" smtClean="0">
                <a:latin typeface="Arial Narrow" pitchFamily="34" charset="0"/>
                <a:sym typeface="Symbol" pitchFamily="18" charset="2"/>
              </a:rPr>
              <a:t> Distinction between Type I &amp; II fibers (Collateral Sprouting)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2700" b="1" smtClean="0">
                <a:latin typeface="Arial Narrow" pitchFamily="34" charset="0"/>
                <a:sym typeface="Symbol"/>
              </a:rPr>
              <a:t></a:t>
            </a:r>
            <a:r>
              <a:rPr lang="en-US" sz="2700" smtClean="0">
                <a:latin typeface="Arial Narrow" pitchFamily="34" charset="0"/>
              </a:rPr>
              <a:t> Injury &amp; inflammatory response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sz="2700" smtClean="0">
              <a:latin typeface="Arial Narrow" pitchFamily="34" charset="0"/>
              <a:sym typeface="Symbol" pitchFamily="18" charset="2"/>
            </a:endParaRPr>
          </a:p>
          <a:p>
            <a:pPr>
              <a:defRPr/>
            </a:pPr>
            <a:endParaRPr lang="en-US" sz="2700" dirty="0" smtClean="0"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65040" y="1600200"/>
            <a:ext cx="41503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smtClean="0">
                <a:solidFill>
                  <a:schemeClr val="tx2"/>
                </a:solidFill>
                <a:latin typeface="Arial Narrow" pitchFamily="34" charset="0"/>
                <a:sym typeface="Symbol"/>
              </a:rPr>
              <a:t></a:t>
            </a:r>
            <a:r>
              <a:rPr lang="en-US" sz="2700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2700" dirty="0" err="1">
                <a:solidFill>
                  <a:schemeClr val="tx2"/>
                </a:solidFill>
                <a:latin typeface="Arial Narrow" pitchFamily="34" charset="0"/>
              </a:rPr>
              <a:t>Capillarization</a:t>
            </a:r>
            <a:r>
              <a:rPr lang="en-US" sz="2700" dirty="0">
                <a:solidFill>
                  <a:schemeClr val="tx2"/>
                </a:solidFill>
                <a:latin typeface="Arial Narrow" pitchFamily="34" charset="0"/>
              </a:rPr>
              <a:t> – changes muscle blood flow</a:t>
            </a:r>
            <a:endParaRPr lang="en-US" sz="2700" dirty="0" smtClean="0">
              <a:effectLst/>
              <a:latin typeface="Arial Narrow" pitchFamily="34" charset="0"/>
            </a:endParaRPr>
          </a:p>
          <a:p>
            <a:r>
              <a:rPr lang="en-US" sz="2700" b="1" dirty="0">
                <a:solidFill>
                  <a:schemeClr val="tx2"/>
                </a:solidFill>
                <a:latin typeface="Arial Narrow" pitchFamily="34" charset="0"/>
                <a:sym typeface="Symbol"/>
              </a:rPr>
              <a:t></a:t>
            </a:r>
            <a:r>
              <a:rPr lang="en-US" sz="2700" dirty="0">
                <a:solidFill>
                  <a:schemeClr val="tx2"/>
                </a:solidFill>
                <a:latin typeface="Arial Narrow" pitchFamily="34" charset="0"/>
              </a:rPr>
              <a:t> Metabolic enzymes</a:t>
            </a:r>
            <a:endParaRPr lang="en-US" sz="2700" dirty="0" smtClean="0">
              <a:effectLst/>
              <a:latin typeface="Arial Narrow" pitchFamily="34" charset="0"/>
            </a:endParaRPr>
          </a:p>
          <a:p>
            <a:r>
              <a:rPr lang="en-US" sz="2700" b="1" dirty="0" smtClean="0">
                <a:solidFill>
                  <a:schemeClr val="tx2"/>
                </a:solidFill>
                <a:latin typeface="Arial Narrow" pitchFamily="34" charset="0"/>
                <a:sym typeface="Symbol"/>
              </a:rPr>
              <a:t></a:t>
            </a:r>
            <a:r>
              <a:rPr lang="en-US" sz="2700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2700" dirty="0">
                <a:solidFill>
                  <a:schemeClr val="tx2"/>
                </a:solidFill>
                <a:latin typeface="Arial Narrow" pitchFamily="34" charset="0"/>
              </a:rPr>
              <a:t>Protein synthesis rates</a:t>
            </a:r>
            <a:endParaRPr lang="en-US" sz="2700" dirty="0" smtClean="0">
              <a:effectLst/>
              <a:latin typeface="Arial Narrow" pitchFamily="34" charset="0"/>
            </a:endParaRPr>
          </a:p>
          <a:p>
            <a:pPr marL="457200" indent="-457200">
              <a:buFont typeface="Symbol"/>
              <a:buChar char="¯"/>
            </a:pPr>
            <a:r>
              <a:rPr lang="en-US" sz="2700" dirty="0" smtClean="0">
                <a:solidFill>
                  <a:schemeClr val="tx2"/>
                </a:solidFill>
                <a:latin typeface="Arial Narrow" pitchFamily="34" charset="0"/>
              </a:rPr>
              <a:t>calcium </a:t>
            </a:r>
            <a:r>
              <a:rPr lang="en-US" sz="2700" dirty="0">
                <a:solidFill>
                  <a:schemeClr val="tx2"/>
                </a:solidFill>
                <a:latin typeface="Arial Narrow" pitchFamily="34" charset="0"/>
              </a:rPr>
              <a:t>channels for SR-</a:t>
            </a:r>
            <a:r>
              <a:rPr lang="en-US" sz="2700" dirty="0" err="1">
                <a:solidFill>
                  <a:schemeClr val="tx2"/>
                </a:solidFill>
                <a:latin typeface="Arial Narrow" pitchFamily="34" charset="0"/>
              </a:rPr>
              <a:t>Ca</a:t>
            </a:r>
            <a:r>
              <a:rPr lang="en-US" sz="2700" baseline="30000" dirty="0">
                <a:solidFill>
                  <a:schemeClr val="tx2"/>
                </a:solidFill>
                <a:latin typeface="Arial Narrow" pitchFamily="34" charset="0"/>
              </a:rPr>
              <a:t>++</a:t>
            </a:r>
            <a:r>
              <a:rPr lang="en-US" sz="2700" dirty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sz="2700" dirty="0" smtClean="0">
                <a:solidFill>
                  <a:schemeClr val="tx2"/>
                </a:solidFill>
                <a:latin typeface="Arial Narrow" pitchFamily="34" charset="0"/>
              </a:rPr>
              <a:t>release</a:t>
            </a:r>
          </a:p>
          <a:p>
            <a:pPr>
              <a:defRPr/>
            </a:pPr>
            <a:r>
              <a:rPr lang="en-US" sz="2700" b="1" dirty="0">
                <a:latin typeface="Arial Narrow" pitchFamily="34" charset="0"/>
                <a:sym typeface="Symbol" pitchFamily="18" charset="2"/>
              </a:rPr>
              <a:t></a:t>
            </a:r>
            <a:r>
              <a:rPr lang="en-US" sz="2700" dirty="0">
                <a:latin typeface="Arial Narrow" pitchFamily="34" charset="0"/>
                <a:sym typeface="Symbol" pitchFamily="18" charset="2"/>
              </a:rPr>
              <a:t> Motor units with age </a:t>
            </a:r>
          </a:p>
          <a:p>
            <a:pPr>
              <a:defRPr/>
            </a:pPr>
            <a:r>
              <a:rPr lang="en-US" sz="2700" dirty="0">
                <a:latin typeface="Arial Narrow" pitchFamily="34" charset="0"/>
                <a:sym typeface="Symbol" pitchFamily="18" charset="2"/>
              </a:rPr>
              <a:t>-1% per </a:t>
            </a:r>
            <a:r>
              <a:rPr lang="en-US" sz="2700" dirty="0" err="1">
                <a:latin typeface="Arial Narrow" pitchFamily="34" charset="0"/>
                <a:sym typeface="Symbol" pitchFamily="18" charset="2"/>
              </a:rPr>
              <a:t>yr</a:t>
            </a:r>
            <a:r>
              <a:rPr lang="en-US" sz="2700" dirty="0">
                <a:latin typeface="Arial Narrow" pitchFamily="34" charset="0"/>
                <a:sym typeface="Symbol" pitchFamily="18" charset="2"/>
              </a:rPr>
              <a:t> in 30’s</a:t>
            </a:r>
          </a:p>
          <a:p>
            <a:pPr>
              <a:defRPr/>
            </a:pPr>
            <a:r>
              <a:rPr lang="en-US" sz="2700" b="1" dirty="0">
                <a:latin typeface="Arial Narrow" pitchFamily="34" charset="0"/>
                <a:sym typeface="Symbol" pitchFamily="18" charset="2"/>
              </a:rPr>
              <a:t></a:t>
            </a:r>
            <a:r>
              <a:rPr lang="en-US" sz="2700" dirty="0">
                <a:latin typeface="Arial Narrow" pitchFamily="34" charset="0"/>
                <a:sym typeface="Symbol" pitchFamily="18" charset="2"/>
              </a:rPr>
              <a:t> Muscle contraction velocity</a:t>
            </a:r>
          </a:p>
          <a:p>
            <a:pPr marL="457200" indent="-457200">
              <a:buFont typeface="Symbol"/>
              <a:buChar char="¯"/>
            </a:pPr>
            <a:endParaRPr lang="en-US" sz="2700" dirty="0" smtClean="0"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340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400" smtClean="0">
                <a:latin typeface="Arial Narrow" pitchFamily="34" charset="0"/>
              </a:rPr>
              <a:t>Joint Health</a:t>
            </a:r>
            <a:endParaRPr lang="en-US" sz="4400" dirty="0" smtClean="0">
              <a:latin typeface="Arial Narrow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52400" y="1257300"/>
            <a:ext cx="5046306" cy="4953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800" smtClean="0">
                <a:solidFill>
                  <a:schemeClr val="accent1"/>
                </a:solidFill>
                <a:latin typeface="Arial Narrow" pitchFamily="34" charset="0"/>
              </a:rPr>
              <a:t>Rheumatism</a:t>
            </a:r>
          </a:p>
          <a:p>
            <a:pPr lvl="1">
              <a:defRPr/>
            </a:pPr>
            <a:r>
              <a:rPr lang="en-US" sz="2800" smtClean="0">
                <a:latin typeface="Arial Narrow" pitchFamily="34" charset="0"/>
              </a:rPr>
              <a:t>Pain &amp; stiffness in joints &amp; muscles</a:t>
            </a:r>
          </a:p>
          <a:p>
            <a:pPr>
              <a:defRPr/>
            </a:pPr>
            <a:r>
              <a:rPr lang="en-US" sz="2800" smtClean="0">
                <a:solidFill>
                  <a:schemeClr val="accent1"/>
                </a:solidFill>
                <a:latin typeface="Arial Narrow" pitchFamily="34" charset="0"/>
              </a:rPr>
              <a:t>Arthritis</a:t>
            </a:r>
          </a:p>
          <a:p>
            <a:pPr lvl="1">
              <a:defRPr/>
            </a:pPr>
            <a:r>
              <a:rPr lang="en-US" sz="2800" smtClean="0">
                <a:latin typeface="Arial Narrow" pitchFamily="34" charset="0"/>
              </a:rPr>
              <a:t>Rheumatic diseases that affect synovial joints</a:t>
            </a:r>
          </a:p>
          <a:p>
            <a:pPr>
              <a:defRPr/>
            </a:pPr>
            <a:r>
              <a:rPr lang="en-US" sz="2800" smtClean="0">
                <a:solidFill>
                  <a:schemeClr val="accent1"/>
                </a:solidFill>
                <a:latin typeface="Arial Narrow" pitchFamily="34" charset="0"/>
              </a:rPr>
              <a:t>Osteoarthritis</a:t>
            </a:r>
          </a:p>
          <a:p>
            <a:pPr lvl="1">
              <a:defRPr/>
            </a:pPr>
            <a:r>
              <a:rPr lang="en-US" sz="2800" smtClean="0">
                <a:latin typeface="Arial Narrow" pitchFamily="34" charset="0"/>
              </a:rPr>
              <a:t>Degenerative arthritis</a:t>
            </a:r>
          </a:p>
          <a:p>
            <a:pPr>
              <a:defRPr/>
            </a:pPr>
            <a:r>
              <a:rPr lang="en-US" sz="2800" smtClean="0">
                <a:solidFill>
                  <a:schemeClr val="accent1"/>
                </a:solidFill>
                <a:latin typeface="Arial Narrow" pitchFamily="34" charset="0"/>
              </a:rPr>
              <a:t>Rheumatoid arthritis</a:t>
            </a:r>
          </a:p>
          <a:p>
            <a:pPr lvl="1">
              <a:defRPr/>
            </a:pPr>
            <a:r>
              <a:rPr lang="en-US" sz="2800" smtClean="0">
                <a:latin typeface="Arial Narrow" pitchFamily="34" charset="0"/>
              </a:rPr>
              <a:t>Inflammatory arthritis, immune system</a:t>
            </a:r>
            <a:endParaRPr lang="en-US" sz="2800" dirty="0" smtClean="0">
              <a:latin typeface="Arial Narrow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7" t="22089" r="16663" b="18890"/>
          <a:stretch>
            <a:fillRect/>
          </a:stretch>
        </p:blipFill>
        <p:spPr bwMode="auto">
          <a:xfrm>
            <a:off x="4876800" y="1589314"/>
            <a:ext cx="3823607" cy="4572000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657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2156789" y="0"/>
            <a:ext cx="5257800" cy="1600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400" dirty="0" smtClean="0">
                <a:latin typeface="Arial Narrow" pitchFamily="34" charset="0"/>
              </a:rPr>
              <a:t>Osteoarthritis</a:t>
            </a:r>
            <a:endParaRPr lang="en-US" sz="4400" dirty="0" smtClean="0">
              <a:latin typeface="Arial Narrow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845305"/>
            <a:ext cx="5257800" cy="5715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000" dirty="0" smtClean="0">
                <a:latin typeface="Arial Narrow" pitchFamily="34" charset="0"/>
              </a:rPr>
              <a:t>A degenerative joint disease: 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3000" dirty="0" smtClean="0">
                <a:latin typeface="Arial Narrow" pitchFamily="34" charset="0"/>
              </a:rPr>
              <a:t>	changes in the underlying 	bone to changes in the 	hyaline cartilage of the 	synovial joints</a:t>
            </a:r>
          </a:p>
          <a:p>
            <a:pPr>
              <a:defRPr/>
            </a:pPr>
            <a:r>
              <a:rPr lang="en-US" sz="3000" dirty="0" smtClean="0">
                <a:latin typeface="Arial Narrow" pitchFamily="34" charset="0"/>
              </a:rPr>
              <a:t>Symptoms include: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3000" dirty="0" smtClean="0">
                <a:latin typeface="Arial Narrow" pitchFamily="34" charset="0"/>
              </a:rPr>
              <a:t>	-inflammation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3000" dirty="0" smtClean="0">
                <a:latin typeface="Arial Narrow" pitchFamily="34" charset="0"/>
              </a:rPr>
              <a:t>	-ligament laxity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3000" dirty="0" smtClean="0">
                <a:latin typeface="Arial Narrow" pitchFamily="34" charset="0"/>
              </a:rPr>
              <a:t>	-weak muscles </a:t>
            </a:r>
          </a:p>
          <a:p>
            <a:pPr marL="0" indent="0">
              <a:buFont typeface="Arial" pitchFamily="34" charset="0"/>
              <a:buNone/>
              <a:defRPr/>
            </a:pPr>
            <a:r>
              <a:rPr lang="en-US" sz="3000" dirty="0" smtClean="0">
                <a:latin typeface="Arial Narrow" pitchFamily="34" charset="0"/>
              </a:rPr>
              <a:t>	around the joint</a:t>
            </a:r>
            <a:endParaRPr lang="en-US" sz="3000" dirty="0" smtClean="0">
              <a:latin typeface="Arial Narrow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895600"/>
            <a:ext cx="5257800" cy="345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11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Rot="1" noChangeArrowheads="1"/>
          </p:cNvSpPr>
          <p:nvPr/>
        </p:nvSpPr>
        <p:spPr>
          <a:xfrm>
            <a:off x="454025" y="279400"/>
            <a:ext cx="8229600" cy="787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400" smtClean="0">
                <a:latin typeface="Arial Narrow" pitchFamily="34" charset="0"/>
              </a:rPr>
              <a:t>Sarcopenia</a:t>
            </a:r>
            <a:endParaRPr lang="en-US" sz="4400" dirty="0" smtClean="0">
              <a:latin typeface="Arial Narrow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209675"/>
            <a:ext cx="7924800" cy="263525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  <a:defRPr/>
            </a:pPr>
            <a:r>
              <a:rPr lang="en-US" sz="3500" dirty="0" smtClean="0">
                <a:solidFill>
                  <a:srgbClr val="000000"/>
                </a:solidFill>
                <a:latin typeface="Arial Narrow" pitchFamily="34" charset="0"/>
              </a:rPr>
              <a:t>Literally means:  </a:t>
            </a:r>
            <a:r>
              <a:rPr lang="en-US" sz="3500" i="1" dirty="0" smtClean="0">
                <a:solidFill>
                  <a:srgbClr val="000000"/>
                </a:solidFill>
                <a:latin typeface="Arial Narrow" pitchFamily="34" charset="0"/>
              </a:rPr>
              <a:t>poverty of flesh</a:t>
            </a:r>
            <a:endParaRPr lang="en-US" sz="3000" i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marL="0" indent="0" algn="ctr">
              <a:buFont typeface="Arial" pitchFamily="34" charset="0"/>
              <a:buNone/>
              <a:defRPr/>
            </a:pPr>
            <a:r>
              <a:rPr lang="en-US" sz="2800" i="1" dirty="0" err="1" smtClean="0">
                <a:solidFill>
                  <a:srgbClr val="FFFFFF"/>
                </a:solidFill>
                <a:latin typeface="Arial Narrow" pitchFamily="34" charset="0"/>
              </a:rPr>
              <a:t>Sarcopenia</a:t>
            </a:r>
            <a:r>
              <a:rPr lang="en-US" sz="2800" i="1" dirty="0" smtClean="0">
                <a:latin typeface="Arial Narrow" pitchFamily="34" charset="0"/>
              </a:rPr>
              <a:t> </a:t>
            </a:r>
            <a:r>
              <a:rPr lang="en-US" sz="2800" dirty="0" smtClean="0">
                <a:latin typeface="Arial Narrow" pitchFamily="34" charset="0"/>
              </a:rPr>
              <a:t>is the term used to describe the age-associated changes to skeletal muscle</a:t>
            </a:r>
          </a:p>
          <a:p>
            <a:pPr marL="0" lvl="2" indent="0" algn="ctr"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en-US" sz="2800" dirty="0" smtClean="0">
                <a:latin typeface="Arial Narrow" pitchFamily="34" charset="0"/>
              </a:rPr>
              <a:t>10% loss in mass by age 50</a:t>
            </a:r>
          </a:p>
          <a:p>
            <a:pPr marL="0" lvl="2" indent="0" algn="ctr"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/>
            </a:pPr>
            <a:r>
              <a:rPr lang="en-US" sz="2800" dirty="0" smtClean="0">
                <a:latin typeface="Arial Narrow" pitchFamily="34" charset="0"/>
              </a:rPr>
              <a:t>50% loss in mass by age 80</a:t>
            </a:r>
          </a:p>
          <a:p>
            <a:pPr marL="0" indent="0" algn="ctr">
              <a:buFont typeface="Arial" pitchFamily="34" charset="0"/>
              <a:buNone/>
              <a:defRPr/>
            </a:pPr>
            <a:endParaRPr lang="en-US" sz="2800" i="1" dirty="0" smtClean="0">
              <a:latin typeface="Arial Narrow" pitchFamily="34" charset="0"/>
            </a:endParaRPr>
          </a:p>
        </p:txBody>
      </p:sp>
      <p:pic>
        <p:nvPicPr>
          <p:cNvPr id="4" name="Picture 5" descr="potenz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10300" r="1563"/>
          <a:stretch>
            <a:fillRect/>
          </a:stretch>
        </p:blipFill>
        <p:spPr bwMode="auto">
          <a:xfrm>
            <a:off x="152400" y="3844925"/>
            <a:ext cx="4419600" cy="206057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potenz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4688" b="3572"/>
          <a:stretch>
            <a:fillRect/>
          </a:stretch>
        </p:blipFill>
        <p:spPr bwMode="auto">
          <a:xfrm>
            <a:off x="4800600" y="3854450"/>
            <a:ext cx="4191000" cy="20574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33400" y="5867400"/>
            <a:ext cx="30226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2400" i="1" dirty="0" smtClean="0"/>
              <a:t>Ex: Age 25 / athlete</a:t>
            </a:r>
            <a:endParaRPr lang="en-US" sz="2400" i="1" dirty="0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953000" y="5867400"/>
            <a:ext cx="34983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 Rounded MT Bol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Rounded MT Bol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Rounded MT Bol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Rounded MT Bol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Rounded MT Bol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ounded MT Bol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ounded MT Bol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ounded MT Bol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Rounded MT Bold" pitchFamily="34" charset="0"/>
              </a:defRPr>
            </a:lvl9pPr>
          </a:lstStyle>
          <a:p>
            <a:r>
              <a:rPr lang="en-US" sz="2400" i="1" dirty="0" smtClean="0"/>
              <a:t>Ex: Age 64 / sedentary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349195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 Narrow" charset="0"/>
              </a:rPr>
              <a:t>CAD Exercise Adaptations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 Narrow" charset="0"/>
              </a:rPr>
              <a:t>Can participants in primary or secondary prevention programs really expect improvements?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000000"/>
                </a:solidFill>
                <a:latin typeface="Arial Narrow" charset="0"/>
              </a:rPr>
              <a:t>YES</a:t>
            </a:r>
          </a:p>
          <a:p>
            <a:pPr algn="ctr">
              <a:buNone/>
            </a:pPr>
            <a:endParaRPr lang="en-US" b="1" dirty="0" smtClean="0">
              <a:solidFill>
                <a:srgbClr val="EF7327"/>
              </a:solidFill>
              <a:latin typeface="Arial Narrow" charset="0"/>
            </a:endParaRPr>
          </a:p>
          <a:p>
            <a:pPr lvl="1"/>
            <a:r>
              <a:rPr lang="en-US" b="1" dirty="0" smtClean="0">
                <a:latin typeface="Arial Narrow" charset="0"/>
              </a:rPr>
              <a:t>Central and peripheral CV system improvements</a:t>
            </a:r>
          </a:p>
          <a:p>
            <a:pPr lvl="1"/>
            <a:r>
              <a:rPr lang="en-US" b="1" dirty="0" smtClean="0">
                <a:latin typeface="Arial Narrow" charset="0"/>
              </a:rPr>
              <a:t>Skeletal muscle system improvements</a:t>
            </a:r>
          </a:p>
          <a:p>
            <a:pPr lvl="1"/>
            <a:r>
              <a:rPr lang="en-US" b="1" dirty="0" smtClean="0">
                <a:latin typeface="Arial Narrow" charset="0"/>
              </a:rPr>
              <a:t>CAD risk factor improvement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214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 Narrow" charset="0"/>
              </a:rPr>
              <a:t>Diabetes Exercise Prescription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EF7327"/>
                </a:solidFill>
                <a:latin typeface="Arial Narrow" charset="0"/>
              </a:rPr>
              <a:t>Type II: </a:t>
            </a:r>
          </a:p>
          <a:p>
            <a:pPr lvl="1">
              <a:buClr>
                <a:srgbClr val="9B1B40"/>
              </a:buClr>
            </a:pPr>
            <a:r>
              <a:rPr lang="en-US" dirty="0">
                <a:latin typeface="Arial Narrow" charset="0"/>
              </a:rPr>
              <a:t>Blood glucose monitoring</a:t>
            </a:r>
          </a:p>
          <a:p>
            <a:pPr lvl="2"/>
            <a:r>
              <a:rPr lang="en-US" dirty="0">
                <a:latin typeface="Arial Narrow" charset="0"/>
              </a:rPr>
              <a:t>In those taking oral hyperglycemic agents</a:t>
            </a:r>
          </a:p>
          <a:p>
            <a:pPr lvl="1">
              <a:buClr>
                <a:srgbClr val="9B1B40"/>
              </a:buClr>
            </a:pPr>
            <a:r>
              <a:rPr lang="en-US" dirty="0">
                <a:latin typeface="Arial Narrow" charset="0"/>
              </a:rPr>
              <a:t>Management of obesity (calorie expenditure)</a:t>
            </a:r>
          </a:p>
          <a:p>
            <a:pPr lvl="1">
              <a:buClr>
                <a:srgbClr val="9B1B40"/>
              </a:buClr>
            </a:pPr>
            <a:r>
              <a:rPr lang="en-US" dirty="0">
                <a:latin typeface="Arial Narrow" charset="0"/>
              </a:rPr>
              <a:t>Increased duration and frequency - 5-7 times per week</a:t>
            </a:r>
          </a:p>
          <a:p>
            <a:pPr lvl="2"/>
            <a:r>
              <a:rPr lang="en-US" dirty="0">
                <a:latin typeface="Arial Narrow" charset="0"/>
              </a:rPr>
              <a:t>promotes weight loss and sustained increase in insulin sensitivity</a:t>
            </a:r>
          </a:p>
          <a:p>
            <a:pPr lvl="1">
              <a:buClr>
                <a:srgbClr val="9B1B40"/>
              </a:buClr>
            </a:pPr>
            <a:r>
              <a:rPr lang="en-US" dirty="0">
                <a:latin typeface="Arial Narrow" charset="0"/>
              </a:rPr>
              <a:t>Lower intensity (~50% VO</a:t>
            </a:r>
            <a:r>
              <a:rPr lang="en-US" baseline="-25000" dirty="0">
                <a:latin typeface="Arial Narrow" charset="0"/>
              </a:rPr>
              <a:t>2max</a:t>
            </a:r>
            <a:r>
              <a:rPr lang="en-US" dirty="0">
                <a:latin typeface="Arial Narrow" charset="0"/>
              </a:rPr>
              <a:t>) </a:t>
            </a:r>
          </a:p>
          <a:p>
            <a:pPr lvl="2"/>
            <a:r>
              <a:rPr lang="en-US" dirty="0">
                <a:latin typeface="Arial Narrow" charset="0"/>
              </a:rPr>
              <a:t>Same improvement in insulin sensitivity as higher intensities</a:t>
            </a:r>
          </a:p>
          <a:p>
            <a:pPr lvl="2"/>
            <a:r>
              <a:rPr lang="en-US" dirty="0">
                <a:latin typeface="Arial Narrow" charset="0"/>
              </a:rPr>
              <a:t>Especially in those with retinopathy or comorbidities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082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 Narrow" charset="0"/>
              </a:rPr>
              <a:t>Diabetes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Arial Narrow" charset="0"/>
              </a:rPr>
              <a:t>Resting BP &lt; 130/80mmHg</a:t>
            </a:r>
          </a:p>
          <a:p>
            <a:r>
              <a:rPr lang="en-US" sz="2800" dirty="0">
                <a:latin typeface="Arial Narrow" charset="0"/>
              </a:rPr>
              <a:t>Exercise testing to detect silent ischemia</a:t>
            </a:r>
          </a:p>
          <a:p>
            <a:r>
              <a:rPr lang="en-US" sz="2800" dirty="0">
                <a:latin typeface="Arial Narrow" charset="0"/>
              </a:rPr>
              <a:t>Keep exercise BP low (retinopathy)</a:t>
            </a:r>
          </a:p>
          <a:p>
            <a:r>
              <a:rPr lang="en-US" sz="2800" dirty="0">
                <a:latin typeface="Arial Narrow" charset="0"/>
              </a:rPr>
              <a:t>Blood glucose:</a:t>
            </a:r>
          </a:p>
          <a:p>
            <a:pPr lvl="1"/>
            <a:r>
              <a:rPr lang="en-US" sz="2800" dirty="0">
                <a:latin typeface="Arial Narrow" charset="0"/>
              </a:rPr>
              <a:t>Fasting levels managed</a:t>
            </a:r>
          </a:p>
          <a:p>
            <a:pPr lvl="1"/>
            <a:r>
              <a:rPr lang="en-US" sz="2800" dirty="0">
                <a:latin typeface="Arial Narrow" charset="0"/>
              </a:rPr>
              <a:t>Type I – pre-exercise blood glucose &gt;100mg/dl</a:t>
            </a:r>
          </a:p>
          <a:p>
            <a:pPr lvl="1"/>
            <a:r>
              <a:rPr lang="en-US" sz="2800" dirty="0">
                <a:latin typeface="Arial Narrow" charset="0"/>
              </a:rPr>
              <a:t>Type II – pre-exercise blood glucose &lt;300mg/dl and &lt; 250mg/dl with ketones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089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 Narrow" charset="0"/>
              </a:rPr>
              <a:t>Cardiorespiratory Endurance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599" cy="5029201"/>
          </a:xfrm>
        </p:spPr>
        <p:txBody>
          <a:bodyPr>
            <a:normAutofit lnSpcReduction="10000"/>
          </a:bodyPr>
          <a:lstStyle/>
          <a:p>
            <a:endParaRPr lang="en-US" dirty="0" smtClean="0">
              <a:solidFill>
                <a:srgbClr val="000000"/>
              </a:solidFill>
              <a:latin typeface="Arial Narrow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 Narrow" charset="0"/>
              </a:rPr>
              <a:t>Maximal Exercise Adaptations</a:t>
            </a:r>
          </a:p>
          <a:p>
            <a:pPr lvl="1"/>
            <a:r>
              <a:rPr lang="en-US" sz="3200" b="1" dirty="0" smtClean="0">
                <a:solidFill>
                  <a:srgbClr val="000000"/>
                </a:solidFill>
                <a:latin typeface="Arial Narrow" charset="0"/>
              </a:rPr>
              <a:t>Central adaptations </a:t>
            </a:r>
            <a:r>
              <a:rPr lang="en-US" sz="3200" dirty="0" smtClean="0">
                <a:solidFill>
                  <a:srgbClr val="000000"/>
                </a:solidFill>
                <a:latin typeface="Arial Narrow" charset="0"/>
              </a:rPr>
              <a:t>(10-30% increase)</a:t>
            </a:r>
          </a:p>
          <a:p>
            <a:pPr lvl="2"/>
            <a:r>
              <a:rPr lang="en-US" sz="3200" b="1" dirty="0" smtClean="0">
                <a:solidFill>
                  <a:srgbClr val="000000"/>
                </a:solidFill>
                <a:latin typeface="Arial Narrow" charset="0"/>
                <a:sym typeface="Symbol" charset="0"/>
              </a:rPr>
              <a:t>stroke volume, cardiac output, and VO</a:t>
            </a:r>
            <a:r>
              <a:rPr lang="en-US" sz="3200" b="1" baseline="-25000" dirty="0" smtClean="0">
                <a:solidFill>
                  <a:srgbClr val="000000"/>
                </a:solidFill>
                <a:latin typeface="Arial Narrow" charset="0"/>
                <a:sym typeface="Symbol" charset="0"/>
              </a:rPr>
              <a:t>2</a:t>
            </a:r>
            <a:r>
              <a:rPr lang="en-US" sz="3200" b="1" dirty="0" smtClean="0">
                <a:solidFill>
                  <a:srgbClr val="000000"/>
                </a:solidFill>
                <a:latin typeface="Arial Narrow" charset="0"/>
                <a:sym typeface="Symbol" charset="0"/>
              </a:rPr>
              <a:t>max</a:t>
            </a:r>
            <a:endParaRPr lang="en-US" sz="3200" dirty="0" smtClean="0">
              <a:solidFill>
                <a:srgbClr val="000000"/>
              </a:solidFill>
              <a:latin typeface="Arial Narrow" charset="0"/>
            </a:endParaRPr>
          </a:p>
          <a:p>
            <a:pPr lvl="1"/>
            <a:r>
              <a:rPr lang="en-US" sz="3200" b="1" dirty="0" smtClean="0">
                <a:solidFill>
                  <a:srgbClr val="000000"/>
                </a:solidFill>
                <a:latin typeface="Arial Narrow" charset="0"/>
              </a:rPr>
              <a:t>Peripheral adaptations</a:t>
            </a:r>
          </a:p>
          <a:p>
            <a:pPr lvl="2"/>
            <a:r>
              <a:rPr lang="en-US" sz="3200" b="1" dirty="0" smtClean="0">
                <a:solidFill>
                  <a:srgbClr val="000000"/>
                </a:solidFill>
                <a:latin typeface="Arial Narrow" charset="0"/>
                <a:sym typeface="Symbol" charset="0"/>
              </a:rPr>
              <a:t>extraction &amp; utilization of oxygen</a:t>
            </a:r>
          </a:p>
          <a:p>
            <a:pPr lvl="2"/>
            <a:r>
              <a:rPr lang="en-US" sz="3200" b="1" dirty="0" smtClean="0">
                <a:solidFill>
                  <a:srgbClr val="000000"/>
                </a:solidFill>
                <a:latin typeface="Arial Narrow" charset="0"/>
                <a:sym typeface="Symbol" charset="0"/>
              </a:rPr>
              <a:t>occurs sooner than stroke volume changes</a:t>
            </a:r>
            <a:endParaRPr lang="en-US" sz="3200" b="1" dirty="0" smtClean="0">
              <a:solidFill>
                <a:srgbClr val="000000"/>
              </a:solidFill>
              <a:latin typeface="Arial Narrow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 Narrow" charset="0"/>
              </a:rPr>
              <a:t>Submaximal Exercise Adaptations</a:t>
            </a:r>
          </a:p>
          <a:p>
            <a:pPr lvl="1"/>
            <a:r>
              <a:rPr lang="en-US" sz="3200" dirty="0" smtClean="0">
                <a:solidFill>
                  <a:srgbClr val="000000"/>
                </a:solidFill>
                <a:latin typeface="Arial Narrow" charset="0"/>
                <a:sym typeface="Symbol" charset="0"/>
              </a:rPr>
              <a:t> submaximal HR,  SV and oxygen extraction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642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 Narrow" charset="0"/>
              </a:rPr>
              <a:t>Cardiorespiratory Endurance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Arial Narrow" charset="0"/>
              </a:rPr>
              <a:t>Submaximal Exercise Adaptations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 Narrow" charset="0"/>
                <a:sym typeface="Symbol" charset="0"/>
              </a:rPr>
              <a:t> submaximal HR @ same VO</a:t>
            </a:r>
            <a:r>
              <a:rPr lang="en-US" baseline="-25000" dirty="0" smtClean="0">
                <a:solidFill>
                  <a:srgbClr val="000000"/>
                </a:solidFill>
                <a:latin typeface="Arial Narrow" charset="0"/>
                <a:sym typeface="Symbol" charset="0"/>
              </a:rPr>
              <a:t>2</a:t>
            </a:r>
            <a:endParaRPr lang="en-US" dirty="0" smtClean="0">
              <a:solidFill>
                <a:srgbClr val="000000"/>
              </a:solidFill>
              <a:latin typeface="Arial Narrow" charset="0"/>
              <a:sym typeface="Symbol" charset="0"/>
            </a:endParaRPr>
          </a:p>
          <a:p>
            <a:pPr lvl="2"/>
            <a:r>
              <a:rPr lang="en-US" dirty="0" smtClean="0">
                <a:solidFill>
                  <a:srgbClr val="000000"/>
                </a:solidFill>
                <a:latin typeface="Arial Narrow" charset="0"/>
                <a:sym typeface="Symbol" charset="0"/>
              </a:rPr>
              <a:t></a:t>
            </a:r>
            <a:r>
              <a:rPr lang="en-US" b="1" dirty="0" smtClean="0">
                <a:solidFill>
                  <a:srgbClr val="000000"/>
                </a:solidFill>
                <a:latin typeface="Arial Narrow" charset="0"/>
                <a:sym typeface="Symbol" charset="0"/>
              </a:rPr>
              <a:t> energy expenditure at same HR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  <a:latin typeface="Arial Narrow" charset="0"/>
                <a:sym typeface="Symbol" charset="0"/>
              </a:rPr>
              <a:t> </a:t>
            </a:r>
            <a:r>
              <a:rPr lang="en-US" b="1" dirty="0" smtClean="0">
                <a:solidFill>
                  <a:srgbClr val="000000"/>
                </a:solidFill>
                <a:latin typeface="Arial Narrow" charset="0"/>
                <a:sym typeface="Symbol" charset="0"/>
              </a:rPr>
              <a:t>myocardial stress during exercise</a:t>
            </a:r>
          </a:p>
          <a:p>
            <a:pPr lvl="3"/>
            <a:r>
              <a:rPr lang="en-US" b="1" dirty="0" smtClean="0">
                <a:solidFill>
                  <a:srgbClr val="000000"/>
                </a:solidFill>
                <a:latin typeface="Arial Narrow" charset="0"/>
                <a:sym typeface="Symbol" charset="0"/>
              </a:rPr>
              <a:t>due to decreases in both HR and BP (Rate Pressure Product - RPP)</a:t>
            </a:r>
          </a:p>
          <a:p>
            <a:pPr lvl="3"/>
            <a:r>
              <a:rPr lang="en-US" b="1" dirty="0" smtClean="0">
                <a:solidFill>
                  <a:srgbClr val="000000"/>
                </a:solidFill>
                <a:latin typeface="Arial Narrow" charset="0"/>
                <a:sym typeface="Symbol" charset="0"/>
              </a:rPr>
              <a:t>IMPORTANT for CAD patients that have a specific ischemic threshold to watch for</a:t>
            </a:r>
            <a:endParaRPr lang="en-US" dirty="0" smtClean="0">
              <a:solidFill>
                <a:srgbClr val="000000"/>
              </a:solidFill>
              <a:latin typeface="Arial Narrow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 Narrow" charset="0"/>
              </a:rPr>
              <a:t>Rest Adaptations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 Narrow" charset="0"/>
                <a:sym typeface="Symbol" charset="0"/>
              </a:rPr>
              <a:t> resting HR, </a:t>
            </a:r>
            <a:r>
              <a:rPr lang="en-US" b="1" dirty="0" smtClean="0">
                <a:solidFill>
                  <a:srgbClr val="000000"/>
                </a:solidFill>
                <a:latin typeface="Arial Narrow" charset="0"/>
                <a:sym typeface="Symbol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 Narrow" charset="0"/>
                <a:sym typeface="Symbol" charset="0"/>
              </a:rPr>
              <a:t>stroke volume</a:t>
            </a:r>
            <a:endParaRPr lang="en-US" b="1" dirty="0" smtClean="0">
              <a:solidFill>
                <a:srgbClr val="000000"/>
              </a:solidFill>
              <a:latin typeface="Arial Narrow" charset="0"/>
              <a:sym typeface="Symbo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319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 Narrow" charset="0"/>
              </a:rPr>
              <a:t>Cardiorespiratory Endurance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Arial Narrow" charset="0"/>
              </a:rPr>
              <a:t>CAD Risk Factor Changes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 Narrow" charset="0"/>
              </a:rPr>
              <a:t>Hard to predict how much is due to exercise:</a:t>
            </a:r>
          </a:p>
          <a:p>
            <a:pPr lvl="2"/>
            <a:r>
              <a:rPr lang="en-US" b="1" dirty="0" smtClean="0">
                <a:solidFill>
                  <a:srgbClr val="000000"/>
                </a:solidFill>
                <a:latin typeface="Arial Narrow" charset="0"/>
              </a:rPr>
              <a:t>individual variability</a:t>
            </a:r>
          </a:p>
          <a:p>
            <a:pPr lvl="2"/>
            <a:r>
              <a:rPr lang="en-US" b="1" dirty="0" smtClean="0">
                <a:solidFill>
                  <a:srgbClr val="000000"/>
                </a:solidFill>
                <a:latin typeface="Arial Narrow" charset="0"/>
              </a:rPr>
              <a:t>other factors - nutrition, body composition changes, etc.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 Narrow" charset="0"/>
              </a:rPr>
              <a:t>Blood Lipids</a:t>
            </a:r>
          </a:p>
          <a:p>
            <a:pPr lvl="2"/>
            <a:r>
              <a:rPr lang="en-US" b="1" dirty="0" smtClean="0">
                <a:solidFill>
                  <a:srgbClr val="000000"/>
                </a:solidFill>
                <a:latin typeface="Arial Narrow" charset="0"/>
              </a:rPr>
              <a:t>increases HDL, decreased LDL &amp;  triglycerides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 Narrow" charset="0"/>
              </a:rPr>
              <a:t>Blood Pressure</a:t>
            </a:r>
          </a:p>
          <a:p>
            <a:pPr lvl="2"/>
            <a:r>
              <a:rPr lang="en-US" b="1" dirty="0" smtClean="0">
                <a:solidFill>
                  <a:srgbClr val="000000"/>
                </a:solidFill>
                <a:latin typeface="Arial Narrow" charset="0"/>
                <a:sym typeface="Symbol" charset="0"/>
              </a:rPr>
              <a:t>reduced systolic and diastolic BP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461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 Narrow" charset="0"/>
              </a:rPr>
              <a:t>Resistance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rial Narrow" charset="0"/>
              </a:rPr>
              <a:t>Goals:</a:t>
            </a:r>
          </a:p>
          <a:p>
            <a:pPr lvl="2"/>
            <a:r>
              <a:rPr lang="en-US" sz="2400" b="1" dirty="0" smtClean="0">
                <a:solidFill>
                  <a:srgbClr val="000000"/>
                </a:solidFill>
                <a:latin typeface="Arial Narrow" charset="0"/>
              </a:rPr>
              <a:t>improve muscular strength and endurance, maintain lean mass during weight loss, maintain or improve function with aging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latin typeface="Arial Narrow" charset="0"/>
              </a:rPr>
              <a:t>15-30% improvements in muscle strength and endurance</a:t>
            </a:r>
          </a:p>
          <a:p>
            <a:pPr lvl="2"/>
            <a:r>
              <a:rPr lang="en-US" sz="2400" b="1" dirty="0" smtClean="0">
                <a:solidFill>
                  <a:srgbClr val="000000"/>
                </a:solidFill>
                <a:latin typeface="Arial Narrow" charset="0"/>
              </a:rPr>
              <a:t>depending on training volume and initial values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  <a:latin typeface="Arial Narrow" charset="0"/>
              </a:rPr>
              <a:t>Health-related improvements</a:t>
            </a:r>
          </a:p>
          <a:p>
            <a:pPr lvl="2"/>
            <a:r>
              <a:rPr lang="en-US" sz="2400" b="1" dirty="0" smtClean="0">
                <a:solidFill>
                  <a:srgbClr val="000000"/>
                </a:solidFill>
                <a:latin typeface="Arial Narrow" charset="0"/>
              </a:rPr>
              <a:t>support changes from cardiorespiratory training exercise</a:t>
            </a:r>
          </a:p>
          <a:p>
            <a:pPr lvl="2"/>
            <a:r>
              <a:rPr lang="en-US" sz="2400" b="1" dirty="0" smtClean="0">
                <a:solidFill>
                  <a:srgbClr val="000000"/>
                </a:solidFill>
                <a:latin typeface="Arial Narrow" charset="0"/>
              </a:rPr>
              <a:t>maintaining functional independence with 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147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 Narrow" charset="0"/>
              </a:rPr>
              <a:t>Exercise and Type 1 Diabetes</a:t>
            </a:r>
            <a:endParaRPr lang="en-US" dirty="0"/>
          </a:p>
        </p:txBody>
      </p:sp>
      <p:pic>
        <p:nvPicPr>
          <p:cNvPr id="10" name="Content Placeholder 9" descr="mmmm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33" r="-11633"/>
          <a:stretch>
            <a:fillRect/>
          </a:stretch>
        </p:blipFill>
        <p:spPr>
          <a:xfrm>
            <a:off x="0" y="1693863"/>
            <a:ext cx="8229600" cy="4975225"/>
          </a:xfrm>
        </p:spPr>
      </p:pic>
    </p:spTree>
    <p:extLst>
      <p:ext uri="{BB962C8B-B14F-4D97-AF65-F5344CB8AC3E}">
        <p14:creationId xmlns:p14="http://schemas.microsoft.com/office/powerpoint/2010/main" val="4007960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81</TotalTime>
  <Words>703</Words>
  <Application>Microsoft Macintosh PowerPoint</Application>
  <PresentationFormat>On-screen Show (4:3)</PresentationFormat>
  <Paragraphs>122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Adjacency</vt:lpstr>
      <vt:lpstr>PowerPoint Presentation</vt:lpstr>
      <vt:lpstr>CAD Exercise Adaptations</vt:lpstr>
      <vt:lpstr>Diabetes Exercise Prescription</vt:lpstr>
      <vt:lpstr>Diabetes Management</vt:lpstr>
      <vt:lpstr>Cardiorespiratory Endurance</vt:lpstr>
      <vt:lpstr>Cardiorespiratory Endurance</vt:lpstr>
      <vt:lpstr>Cardiorespiratory Endurance</vt:lpstr>
      <vt:lpstr>Resistance Training</vt:lpstr>
      <vt:lpstr>Exercise and Type 1 Diabetes</vt:lpstr>
      <vt:lpstr>Why We Lose Strength With Age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</cp:revision>
  <dcterms:created xsi:type="dcterms:W3CDTF">2013-12-04T04:19:37Z</dcterms:created>
  <dcterms:modified xsi:type="dcterms:W3CDTF">2013-12-04T05:41:27Z</dcterms:modified>
</cp:coreProperties>
</file>