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Old Standard TT"/>
      <p:regular r:id="rId20"/>
      <p:bold r:id="rId21"/>
      <p: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5860405-8404-4293-A177-00309050A976}">
  <a:tblStyle styleId="{45860405-8404-4293-A177-00309050A976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regular.fntdata"/><Relationship Id="rId11" Type="http://schemas.openxmlformats.org/officeDocument/2006/relationships/slide" Target="slides/slide6.xml"/><Relationship Id="rId22" Type="http://schemas.openxmlformats.org/officeDocument/2006/relationships/font" Target="fonts/OldStandardTT-italic.fntdata"/><Relationship Id="rId10" Type="http://schemas.openxmlformats.org/officeDocument/2006/relationships/slide" Target="slides/slide5.xml"/><Relationship Id="rId21" Type="http://schemas.openxmlformats.org/officeDocument/2006/relationships/font" Target="fonts/OldStandardTT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youtube.com/v/YuZDbbz_6xY" TargetMode="External"/><Relationship Id="rId4" Type="http://schemas.openxmlformats.org/officeDocument/2006/relationships/image" Target="../media/image0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ted.com/talks/julian_treasure_5_ways_to_listen_better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youtube.com/v/KKOwuMWBfNQ" TargetMode="External"/><Relationship Id="rId4" Type="http://schemas.openxmlformats.org/officeDocument/2006/relationships/image" Target="../media/image00.jpg"/><Relationship Id="rId5" Type="http://schemas.openxmlformats.org/officeDocument/2006/relationships/image" Target="../media/image02.jpg"/><Relationship Id="rId6" Type="http://schemas.openxmlformats.org/officeDocument/2006/relationships/hyperlink" Target="https://www.youtube.com/watch?v=naleynXS7yo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n.wikipedia.org/wiki/Models_of_communication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050" y="1784100"/>
            <a:ext cx="4813200" cy="1575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/>
              <a:t>Effective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4800"/>
              <a:t>Communication</a:t>
            </a:r>
          </a:p>
        </p:txBody>
      </p:sp>
      <p:sp>
        <p:nvSpPr>
          <p:cNvPr descr="The challenges of getting a simple message across to the guards." id="60" name="Shape 60" title="Monty Python Quest for the Holy Grails Poor Communication">
            <a:hlinkClick r:id="rId3"/>
          </p:cNvPr>
          <p:cNvSpPr/>
          <p:nvPr/>
        </p:nvSpPr>
        <p:spPr>
          <a:xfrm>
            <a:off x="4572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61" name="Shape 61"/>
          <p:cNvSpPr txBox="1"/>
          <p:nvPr>
            <p:ph type="title"/>
          </p:nvPr>
        </p:nvSpPr>
        <p:spPr>
          <a:xfrm>
            <a:off x="2257500" y="3075275"/>
            <a:ext cx="2375400" cy="477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Angela Tran &amp; Michelle 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4775" y="63186"/>
            <a:ext cx="3310575" cy="235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Speech Acts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11700" y="1211500"/>
            <a:ext cx="7359600" cy="3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Font typeface="Old Standard TT"/>
              <a:buChar char="●"/>
            </a:pPr>
            <a:r>
              <a:rPr b="1" lang="en" sz="2400">
                <a:latin typeface="Old Standard TT"/>
                <a:ea typeface="Old Standard TT"/>
                <a:cs typeface="Old Standard TT"/>
                <a:sym typeface="Old Standard TT"/>
              </a:rPr>
              <a:t>Locutionary </a:t>
            </a: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- What was said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	</a:t>
            </a:r>
            <a:r>
              <a:rPr i="1" lang="en" sz="2400">
                <a:latin typeface="Old Standard TT"/>
                <a:ea typeface="Old Standard TT"/>
                <a:cs typeface="Old Standard TT"/>
                <a:sym typeface="Old Standard TT"/>
              </a:rPr>
              <a:t>“Have you done the dishes yet?”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81000" lvl="0" marL="457200">
              <a:spcBef>
                <a:spcPts val="0"/>
              </a:spcBef>
              <a:buSzPct val="100000"/>
              <a:buFont typeface="Old Standard TT"/>
              <a:buChar char="●"/>
            </a:pPr>
            <a:r>
              <a:rPr b="1" lang="en" sz="2400">
                <a:latin typeface="Old Standard TT"/>
                <a:ea typeface="Old Standard TT"/>
                <a:cs typeface="Old Standard TT"/>
                <a:sym typeface="Old Standard TT"/>
              </a:rPr>
              <a:t>Illocutionary </a:t>
            </a: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- What was meant/performed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	</a:t>
            </a:r>
            <a:r>
              <a:rPr i="1" lang="en" sz="2400">
                <a:latin typeface="Old Standard TT"/>
                <a:ea typeface="Old Standard TT"/>
                <a:cs typeface="Old Standard TT"/>
                <a:sym typeface="Old Standard TT"/>
              </a:rPr>
              <a:t>Translation: “You need to do the dishes”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81000" lvl="0" marL="457200">
              <a:spcBef>
                <a:spcPts val="0"/>
              </a:spcBef>
              <a:buSzPct val="100000"/>
              <a:buFont typeface="Old Standard TT"/>
              <a:buChar char="●"/>
            </a:pPr>
            <a:r>
              <a:rPr b="1" lang="en" sz="2400">
                <a:latin typeface="Old Standard TT"/>
                <a:ea typeface="Old Standard TT"/>
                <a:cs typeface="Old Standard TT"/>
                <a:sym typeface="Old Standard TT"/>
              </a:rPr>
              <a:t>Perlocutionary </a:t>
            </a: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- What happened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ld Standard TT"/>
                <a:ea typeface="Old Standard TT"/>
                <a:cs typeface="Old Standard TT"/>
                <a:sym typeface="Old Standard TT"/>
              </a:rPr>
              <a:t>	</a:t>
            </a:r>
            <a:r>
              <a:rPr i="1" lang="en" sz="2400">
                <a:latin typeface="Old Standard TT"/>
                <a:ea typeface="Old Standard TT"/>
                <a:cs typeface="Old Standard TT"/>
                <a:sym typeface="Old Standard TT"/>
              </a:rPr>
              <a:t>You did the dishes. Or didn’t. 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Transmission VS Constructionist Models</a:t>
            </a:r>
          </a:p>
        </p:txBody>
      </p:sp>
      <p:graphicFrame>
        <p:nvGraphicFramePr>
          <p:cNvPr id="127" name="Shape 127"/>
          <p:cNvGraphicFramePr/>
          <p:nvPr/>
        </p:nvGraphicFramePr>
        <p:xfrm>
          <a:off x="103725" y="148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{45860405-8404-4293-A177-00309050A976}</a:tableStyleId>
              </a:tblPr>
              <a:tblGrid>
                <a:gridCol w="4137625"/>
              </a:tblGrid>
              <a:tr h="3619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Transmission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941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Sender →  Channel →  Receiver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Discrete communication units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CBS: </a:t>
                      </a:r>
                      <a:r>
                        <a:rPr i="1"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“Clarity, Brevity, Sincerity”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Mechanistic</a:t>
                      </a:r>
                    </a:p>
                    <a:p>
                      <a:pPr indent="-342900" lvl="0" marL="45720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Send message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6D9EEB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8" name="Shape 128"/>
          <p:cNvGraphicFramePr/>
          <p:nvPr/>
        </p:nvGraphicFramePr>
        <p:xfrm>
          <a:off x="4307850" y="14862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{45860405-8404-4293-A177-00309050A976}</a:tableStyleId>
              </a:tblPr>
              <a:tblGrid>
                <a:gridCol w="4718000"/>
              </a:tblGrid>
              <a:tr h="505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Constructionist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9361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Sender(s) ←→  Channel(s) ←→  Receiver(s)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Collaborative communication flow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Performativity of identity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Social/historical/cultural context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Old Standard TT"/>
                        <a:buChar char="●"/>
                      </a:pPr>
                      <a:r>
                        <a:rPr lang="en" sz="18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Send/create message simultaneously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6AA84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TED Talk: 5 Ways to Listen Better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https://www.ted.com/talks/julian_treasure_5_ways_to_listen_better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i="1" lang="en"/>
              <a:t>Also recommended TED Talks: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“This is your brain on communication” - Uri Hasson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“Why you think you’re right - even if you’re wrong” - Julia Galef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858825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Dialoguing Activity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0875" y="2196625"/>
            <a:ext cx="5023124" cy="28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So...Why is Communication Important?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71600"/>
            <a:ext cx="56565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chemeClr val="lt2"/>
                </a:solidFill>
              </a:rPr>
              <a:t>Walk Out, Walk On</a:t>
            </a:r>
            <a:r>
              <a:rPr i="1" lang="en"/>
              <a:t> </a:t>
            </a:r>
            <a:r>
              <a:rPr lang="en"/>
              <a:t>- Toilet Paper</a:t>
            </a:r>
          </a:p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chemeClr val="lt2"/>
                </a:solidFill>
              </a:rPr>
              <a:t>Outliers</a:t>
            </a:r>
            <a:r>
              <a:rPr i="1" lang="en"/>
              <a:t> </a:t>
            </a:r>
            <a:r>
              <a:rPr lang="en"/>
              <a:t>by Malcolm Gladwell - Korean Air Flight 801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Communication and community service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What is Effective Communication?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University Studies goal: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2400">
                <a:solidFill>
                  <a:srgbClr val="073763"/>
                </a:solidFill>
              </a:rPr>
              <a:t>“Students will enhance their capacity to communicate in various ways—writing, graphics, numeracy, and other visual and oral means—to </a:t>
            </a:r>
            <a:r>
              <a:rPr b="1" lang="en" sz="2400">
                <a:solidFill>
                  <a:srgbClr val="073763"/>
                </a:solidFill>
              </a:rPr>
              <a:t>collaborate effectively</a:t>
            </a:r>
            <a:r>
              <a:rPr lang="en" sz="2400">
                <a:solidFill>
                  <a:srgbClr val="073763"/>
                </a:solidFill>
              </a:rPr>
              <a:t> with others in group work, and to be </a:t>
            </a:r>
            <a:r>
              <a:rPr b="1" lang="en" sz="2400">
                <a:solidFill>
                  <a:srgbClr val="073763"/>
                </a:solidFill>
              </a:rPr>
              <a:t>competent in appropriate communication technologies</a:t>
            </a:r>
            <a:r>
              <a:rPr lang="en" sz="2400">
                <a:solidFill>
                  <a:srgbClr val="073763"/>
                </a:solidFill>
              </a:rPr>
              <a:t>.”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84325" y="4682175"/>
            <a:ext cx="8153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Source: http://www.pdx.edu/unst/university-studies-goals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580950" y="1732550"/>
            <a:ext cx="7982100" cy="27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600"/>
              <a:t>So what is </a:t>
            </a:r>
            <a:r>
              <a:rPr lang="en" sz="3600">
                <a:solidFill>
                  <a:schemeClr val="lt2"/>
                </a:solidFill>
              </a:rPr>
              <a:t>“communication”</a:t>
            </a:r>
            <a:r>
              <a:rPr lang="en" sz="3600"/>
              <a:t>... </a:t>
            </a:r>
          </a:p>
          <a:p>
            <a:pPr indent="457200" lvl="0" marL="1371600" rtl="0" algn="l">
              <a:spcBef>
                <a:spcPts val="0"/>
              </a:spcBef>
              <a:buNone/>
            </a:pPr>
            <a:r>
              <a:rPr lang="en" sz="3600"/>
              <a:t>and how can it be </a:t>
            </a:r>
            <a:r>
              <a:rPr lang="en" sz="3600">
                <a:solidFill>
                  <a:schemeClr val="lt2"/>
                </a:solidFill>
              </a:rPr>
              <a:t>“effective”</a:t>
            </a:r>
            <a:r>
              <a:rPr lang="en" sz="360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770000" y="604175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Cups Activity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Verbal VS Non-Verbal Communication</a:t>
            </a:r>
          </a:p>
        </p:txBody>
      </p:sp>
      <p:sp>
        <p:nvSpPr>
          <p:cNvPr descr="Le mime est à la fois un acteur et une forme de théâtre dont les expressions principales sont la mise en scène de l'attitude, du geste et de la mimique. Il consiste à [b]interpréter un morceau de vie sans paroles ou avec peu de mots[/b], le poids principal de l'expression devant être porté par les différents langages du corps... http://karimnovak.cultureforum.net/t32-le-mime#37" id="84" name="Shape 84" title="MARCEL MARCEAU - Le petit café parisien">
            <a:hlinkClick r:id="rId3"/>
          </p:cNvPr>
          <p:cNvSpPr/>
          <p:nvPr/>
        </p:nvSpPr>
        <p:spPr>
          <a:xfrm>
            <a:off x="4492450" y="12272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99" y="1512850"/>
            <a:ext cx="4333926" cy="28576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36712" y="4656200"/>
            <a:ext cx="44073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https://www.youtube.com/watch?v=naleynXS7yo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Elements of Communication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500325" y="11972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>
                <a:solidFill>
                  <a:srgbClr val="000000"/>
                </a:solidFill>
              </a:rPr>
              <a:t>Source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Sender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Channel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aseline="30000"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aseline="30000" sz="2400"/>
          </a:p>
          <a:p>
            <a:pPr lvl="0">
              <a:spcBef>
                <a:spcPts val="0"/>
              </a:spcBef>
              <a:buNone/>
            </a:pPr>
            <a:r>
              <a:rPr i="1" lang="en" sz="1000" u="sng"/>
              <a:t>Source: http://www.cls.utk.edu/pdf/ls/Week1_Lesson7.pdf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888450" y="1130775"/>
            <a:ext cx="4294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Receiver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Destination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>
                <a:solidFill>
                  <a:srgbClr val="000000"/>
                </a:solidFill>
              </a:rPr>
              <a:t>Message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(Some) Models of Communication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Shannon-Weaver Model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Barlund Model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Transmission VS Constructionist Models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0" y="4758000"/>
            <a:ext cx="38052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Source: </a:t>
            </a:r>
            <a:r>
              <a:rPr lang="en" sz="1000" u="sng">
                <a:solidFill>
                  <a:schemeClr val="accent5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3"/>
              </a:rPr>
              <a:t>https://en.wikipedia.org/wiki/Models_of_communication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Shannon-Weaver Model (1948)</a:t>
            </a:r>
          </a:p>
        </p:txBody>
      </p:sp>
      <p:pic>
        <p:nvPicPr>
          <p:cNvPr descr="2000px-Communication_shannon-weaver2.svg.png"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687" y="1125800"/>
            <a:ext cx="6638625" cy="3345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Barnlund Model (1970)</a:t>
            </a:r>
          </a:p>
        </p:txBody>
      </p:sp>
      <p:pic>
        <p:nvPicPr>
          <p:cNvPr descr="Transactional_comm_model.jpg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6900" y="1227199"/>
            <a:ext cx="4470184" cy="323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