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85D53CC-AE8B-491E-8506-6D77C2E7AF44}">
  <a:tblStyle styleId="{E85D53CC-AE8B-491E-8506-6D77C2E7AF4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5818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youtube.com/v/KbeHGDECWyA" TargetMode="External"/><Relationship Id="rId4" Type="http://schemas.openxmlformats.org/officeDocument/2006/relationships/image" Target="../media/image00.jpg"/><Relationship Id="rId5" Type="http://schemas.openxmlformats.org/officeDocument/2006/relationships/hyperlink" Target="https://www.youtube.com/watch?v=KbeHGDECWy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569300" y="2392150"/>
            <a:ext cx="5036100" cy="50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The organization formerly known as PWCL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6346969" y="3825500"/>
            <a:ext cx="2374800" cy="91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Michelle Hy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50533" l="52364" r="2251" t="22659"/>
          <a:stretch/>
        </p:blipFill>
        <p:spPr>
          <a:xfrm>
            <a:off x="3452949" y="608275"/>
            <a:ext cx="5268825" cy="175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4294967295" type="title"/>
          </p:nvPr>
        </p:nvSpPr>
        <p:spPr>
          <a:xfrm>
            <a:off x="535775" y="773000"/>
            <a:ext cx="83589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Domestic Violence &amp; Sexual Abuse:</a:t>
            </a:r>
            <a:r>
              <a:rPr lang="en" sz="3600">
                <a:solidFill>
                  <a:srgbClr val="F3F3F3"/>
                </a:solidFill>
              </a:rPr>
              <a:t> At a Glance</a:t>
            </a:r>
          </a:p>
        </p:txBody>
      </p:sp>
      <p:sp>
        <p:nvSpPr>
          <p:cNvPr id="80" name="Shape 80"/>
          <p:cNvSpPr txBox="1"/>
          <p:nvPr>
            <p:ph idx="4294967295" type="title"/>
          </p:nvPr>
        </p:nvSpPr>
        <p:spPr>
          <a:xfrm>
            <a:off x="535775" y="2122250"/>
            <a:ext cx="7838400" cy="267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94444"/>
              <a:buFont typeface="Lato"/>
              <a:buChar char="●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1 in 4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women, </a:t>
            </a: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1 in 7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men have experienced severe physical violence by an intimate partner in their lifetime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1 in 5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women, </a:t>
            </a: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1 in 71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men reported experiencing rape some time in their lives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○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8 out of 10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cases, the survivor knew the person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21-60%</a:t>
            </a:r>
            <a:r>
              <a:rPr b="0"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 survivors of IPV lose their jobs because of abuse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4294967295" type="title"/>
          </p:nvPr>
        </p:nvSpPr>
        <p:spPr>
          <a:xfrm>
            <a:off x="535775" y="773000"/>
            <a:ext cx="83589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Services</a:t>
            </a:r>
          </a:p>
        </p:txBody>
      </p:sp>
      <p:sp>
        <p:nvSpPr>
          <p:cNvPr id="86" name="Shape 86"/>
          <p:cNvSpPr txBox="1"/>
          <p:nvPr>
            <p:ph idx="4294967295" type="title"/>
          </p:nvPr>
        </p:nvSpPr>
        <p:spPr>
          <a:xfrm>
            <a:off x="535775" y="1541000"/>
            <a:ext cx="7838400" cy="267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24/7 Crisis line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○"/>
            </a:pPr>
            <a:r>
              <a:rPr b="0" i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b="0" i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omestic violence, sexual assault, homelessness, sex workers...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Resources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○"/>
            </a:pPr>
            <a:r>
              <a:rPr b="0" i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Housing, shelters, transportation, safety planning, culturally specific...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Follow-up advocacy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Community outreach &amp; education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Support groups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Call to Safety:</a:t>
            </a:r>
            <a:r>
              <a:rPr lang="en">
                <a:solidFill>
                  <a:srgbClr val="EFEFEF"/>
                </a:solidFill>
              </a:rPr>
              <a:t> A (Very Brief) History</a:t>
            </a:r>
          </a:p>
        </p:txBody>
      </p:sp>
      <p:graphicFrame>
        <p:nvGraphicFramePr>
          <p:cNvPr id="92" name="Shape 92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{E85D53CC-AE8B-491E-8506-6D77C2E7AF44}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1973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2016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93" name="Shape 93"/>
          <p:cNvCxnSpPr/>
          <p:nvPr/>
        </p:nvCxnSpPr>
        <p:spPr>
          <a:xfrm rot="10800000">
            <a:off x="569975" y="1439375"/>
            <a:ext cx="0" cy="9545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94" name="Shape 94"/>
          <p:cNvSpPr txBox="1"/>
          <p:nvPr>
            <p:ph type="title"/>
          </p:nvPr>
        </p:nvSpPr>
        <p:spPr>
          <a:xfrm>
            <a:off x="646175" y="1235062"/>
            <a:ext cx="23156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1973</a:t>
            </a:r>
          </a:p>
        </p:txBody>
      </p:sp>
      <p:sp>
        <p:nvSpPr>
          <p:cNvPr id="95" name="Shape 95"/>
          <p:cNvSpPr txBox="1"/>
          <p:nvPr>
            <p:ph idx="4294967295" type="body"/>
          </p:nvPr>
        </p:nvSpPr>
        <p:spPr>
          <a:xfrm>
            <a:off x="646175" y="1560475"/>
            <a:ext cx="3238200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/>
              <a:t>PWCL founded - 1 of first 5 sexual violence crisis lines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5929982" y="1270362"/>
            <a:ext cx="23531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May 2016</a:t>
            </a:r>
          </a:p>
        </p:txBody>
      </p:sp>
      <p:sp>
        <p:nvSpPr>
          <p:cNvPr id="97" name="Shape 97"/>
          <p:cNvSpPr txBox="1"/>
          <p:nvPr>
            <p:ph idx="4294967295" type="body"/>
          </p:nvPr>
        </p:nvSpPr>
        <p:spPr>
          <a:xfrm>
            <a:off x="5929974" y="1595775"/>
            <a:ext cx="2353200" cy="57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Name changed to Call to Safety</a:t>
            </a: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960646" y="3668336"/>
            <a:ext cx="2353200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February 2016</a:t>
            </a:r>
          </a:p>
        </p:txBody>
      </p:sp>
      <p:sp>
        <p:nvSpPr>
          <p:cNvPr id="99" name="Shape 99"/>
          <p:cNvSpPr txBox="1"/>
          <p:nvPr>
            <p:ph idx="4294967295" type="body"/>
          </p:nvPr>
        </p:nvSpPr>
        <p:spPr>
          <a:xfrm>
            <a:off x="3960650" y="3993750"/>
            <a:ext cx="2353200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started Basic Advocacy Training</a:t>
            </a:r>
          </a:p>
        </p:txBody>
      </p:sp>
      <p:cxnSp>
        <p:nvCxnSpPr>
          <p:cNvPr id="100" name="Shape 100"/>
          <p:cNvCxnSpPr/>
          <p:nvPr/>
        </p:nvCxnSpPr>
        <p:spPr>
          <a:xfrm rot="10800000">
            <a:off x="5836675" y="14746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01" name="Shape 101"/>
          <p:cNvCxnSpPr/>
          <p:nvPr/>
        </p:nvCxnSpPr>
        <p:spPr>
          <a:xfrm>
            <a:off x="3884450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4294967295" type="title"/>
          </p:nvPr>
        </p:nvSpPr>
        <p:spPr>
          <a:xfrm>
            <a:off x="535775" y="712150"/>
            <a:ext cx="55134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Mission</a:t>
            </a:r>
          </a:p>
        </p:txBody>
      </p:sp>
      <p:sp>
        <p:nvSpPr>
          <p:cNvPr id="107" name="Shape 107"/>
          <p:cNvSpPr txBox="1"/>
          <p:nvPr>
            <p:ph idx="4294967295" type="title"/>
          </p:nvPr>
        </p:nvSpPr>
        <p:spPr>
          <a:xfrm>
            <a:off x="209100" y="1628850"/>
            <a:ext cx="8725800" cy="112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“Ending domestic and sexual violence by providing confidential support services and education </a:t>
            </a:r>
            <a:r>
              <a:rPr lang="en" sz="3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to empower our community.”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Core Values</a:t>
            </a:r>
          </a:p>
        </p:txBody>
      </p:sp>
      <p:sp>
        <p:nvSpPr>
          <p:cNvPr id="113" name="Shape 113"/>
          <p:cNvSpPr/>
          <p:nvPr/>
        </p:nvSpPr>
        <p:spPr>
          <a:xfrm rot="5400000">
            <a:off x="1230225" y="1130450"/>
            <a:ext cx="9126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 rot="5400000">
            <a:off x="4075325" y="1124000"/>
            <a:ext cx="8997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 rot="5400000">
            <a:off x="6917150" y="1120850"/>
            <a:ext cx="8934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283100" y="4654975"/>
            <a:ext cx="6244199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Sources: </a:t>
            </a:r>
            <a:r>
              <a:rPr i="1"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http://www.ncadv.org/learn/statistics</a:t>
            </a:r>
          </a:p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https://calltosafety.org/resources/quick-facts/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Shape 117"/>
          <p:cNvSpPr/>
          <p:nvPr/>
        </p:nvSpPr>
        <p:spPr>
          <a:xfrm rot="5400000">
            <a:off x="2581650" y="2422250"/>
            <a:ext cx="8934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 rot="5400000">
            <a:off x="5829950" y="2422250"/>
            <a:ext cx="9126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527325" y="1917200"/>
            <a:ext cx="2318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Empowerment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329225" y="1951525"/>
            <a:ext cx="2318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Survivor-led Services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241375" y="1951525"/>
            <a:ext cx="2318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Social Justice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869150" y="3239087"/>
            <a:ext cx="2318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Community Education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127050" y="3276487"/>
            <a:ext cx="2318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Mutual Support &amp; Unity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4294967295" type="title"/>
          </p:nvPr>
        </p:nvSpPr>
        <p:spPr>
          <a:xfrm>
            <a:off x="392550" y="411375"/>
            <a:ext cx="83589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Call to Safety:</a:t>
            </a:r>
            <a:r>
              <a:rPr lang="en" sz="3600">
                <a:solidFill>
                  <a:srgbClr val="EFEFEF"/>
                </a:solidFill>
              </a:rPr>
              <a:t> Impact (2015)</a:t>
            </a:r>
          </a:p>
        </p:txBody>
      </p:sp>
      <p:sp>
        <p:nvSpPr>
          <p:cNvPr id="129" name="Shape 129"/>
          <p:cNvSpPr txBox="1"/>
          <p:nvPr>
            <p:ph idx="4294967295" type="title"/>
          </p:nvPr>
        </p:nvSpPr>
        <p:spPr>
          <a:xfrm>
            <a:off x="529025" y="1071225"/>
            <a:ext cx="7838400" cy="267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33,406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crisis line calls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○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19,923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calls answered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○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13,483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calls returned (from voicemails)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2,021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calls on behalf of partner agencies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○"/>
            </a:pPr>
            <a:r>
              <a:rPr b="0" i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Bradley Angle, Monika’s House, Raphael House, Volunteers of America, Womenspace, YWCA of Portland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71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in-person responses for immediate medical advocacy (“hot calls”)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2,713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direct service volunteer hours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2015 - 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1st full year</a:t>
            </a: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serving Multnomah County as </a:t>
            </a: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primary crisis line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14900" y="4717700"/>
            <a:ext cx="68124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Source: https://calltosafety.org/who-we-are/our-impact/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Portland Women's Crisis Line (PWCL) is a volunteer-driven agency. For over 40 years, volunteers have provided advocacy on our crisis line with compassion and solid expertise." id="135" name="Shape 135" title="Portland Women's Crisis Line's Safety In Numbers 2014">
            <a:hlinkClick r:id="rId3"/>
          </p:cNvPr>
          <p:cNvSpPr/>
          <p:nvPr/>
        </p:nvSpPr>
        <p:spPr>
          <a:xfrm>
            <a:off x="2286000" y="10526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6" name="Shape 136"/>
          <p:cNvSpPr txBox="1"/>
          <p:nvPr/>
        </p:nvSpPr>
        <p:spPr>
          <a:xfrm>
            <a:off x="104200" y="4481650"/>
            <a:ext cx="55749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https://www.youtube.com/watch?v=KbeHGDECWyA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4294967295" type="title"/>
          </p:nvPr>
        </p:nvSpPr>
        <p:spPr>
          <a:xfrm>
            <a:off x="535775" y="712150"/>
            <a:ext cx="71829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Being Effective on the Phone</a:t>
            </a:r>
          </a:p>
        </p:txBody>
      </p:sp>
      <p:sp>
        <p:nvSpPr>
          <p:cNvPr id="142" name="Shape 142"/>
          <p:cNvSpPr txBox="1"/>
          <p:nvPr>
            <p:ph idx="4294967295" type="title"/>
          </p:nvPr>
        </p:nvSpPr>
        <p:spPr>
          <a:xfrm>
            <a:off x="535775" y="1520725"/>
            <a:ext cx="7865400" cy="306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Give space and listen deeply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Soft, caring tone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Call back any time, 24/7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Creative problem solving, especially when resources are unavailable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 honest about availability of resources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“Warm Handoff” technique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