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embeddedFontLst>
    <p:embeddedFont>
      <p:font typeface="Raleway"/>
      <p:regular r:id="rId26"/>
      <p:bold r:id="rId27"/>
      <p:italic r:id="rId28"/>
      <p:boldItalic r:id="rId29"/>
    </p:embeddedFont>
    <p:embeddedFont>
      <p:font typeface="Lato"/>
      <p:regular r:id="rId30"/>
      <p:bold r:id="rId31"/>
      <p:italic r:id="rId32"/>
      <p:boldItalic r:id="rId33"/>
    </p:embeddedFont>
    <p:embeddedFont>
      <p:font typeface="Average"/>
      <p:regular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aleway-regular.fntdata"/><Relationship Id="rId25" Type="http://schemas.openxmlformats.org/officeDocument/2006/relationships/slide" Target="slides/slide20.xml"/><Relationship Id="rId28" Type="http://schemas.openxmlformats.org/officeDocument/2006/relationships/font" Target="fonts/Raleway-italic.fntdata"/><Relationship Id="rId27" Type="http://schemas.openxmlformats.org/officeDocument/2006/relationships/font" Target="fonts/Raleway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aleway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Lato-bold.fntdata"/><Relationship Id="rId30" Type="http://schemas.openxmlformats.org/officeDocument/2006/relationships/font" Target="fonts/Lato-regular.fntdata"/><Relationship Id="rId11" Type="http://schemas.openxmlformats.org/officeDocument/2006/relationships/slide" Target="slides/slide6.xml"/><Relationship Id="rId33" Type="http://schemas.openxmlformats.org/officeDocument/2006/relationships/font" Target="fonts/Lato-boldItalic.fntdata"/><Relationship Id="rId10" Type="http://schemas.openxmlformats.org/officeDocument/2006/relationships/slide" Target="slides/slide5.xml"/><Relationship Id="rId32" Type="http://schemas.openxmlformats.org/officeDocument/2006/relationships/font" Target="fonts/Lato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schemas.openxmlformats.org/officeDocument/2006/relationships/font" Target="fonts/Average-regular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403340174d_2_0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403340174d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403340174d_2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403340174d_2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403340174d_2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403340174d_2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am going to add pictures of what each of these look like or captones that describe this </a:t>
            </a:r>
            <a:r>
              <a:rPr lang="en"/>
              <a:t>specifically</a:t>
            </a:r>
            <a:r>
              <a:rPr lang="en"/>
              <a:t>.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403340174d_2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403340174d_2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403340174d_2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403340174d_2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403340174d_2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403340174d_2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 of these came from Edward Glasier!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403340174d_2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403340174d_2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 of these came from Edward Glasier!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403340174d_2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403340174d_2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403340174d_2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403340174d_2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403340174d_2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403340174d_2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e1314f12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e1314f12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e1314f124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3e1314f124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d9a9a3d3d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d9a9a3d3d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am going to add pictures of what each of these look like or captones that describe this </a:t>
            </a:r>
            <a:r>
              <a:rPr lang="en"/>
              <a:t>specifically</a:t>
            </a:r>
            <a:r>
              <a:rPr lang="en"/>
              <a:t>.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e1314f124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e1314f124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e1314f124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e1314f124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e1314f124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e1314f124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 of these came from Edward Glasier!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e3a0650dc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e3a0650dc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 of these came from Edward Glasier!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e634d6c2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e634d6c2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e634d6c22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e634d6c22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Relationship Id="rId4" Type="http://schemas.openxmlformats.org/officeDocument/2006/relationships/image" Target="../media/image5.png"/><Relationship Id="rId11" Type="http://schemas.openxmlformats.org/officeDocument/2006/relationships/image" Target="../media/image29.png"/><Relationship Id="rId10" Type="http://schemas.openxmlformats.org/officeDocument/2006/relationships/image" Target="../media/image20.png"/><Relationship Id="rId9" Type="http://schemas.openxmlformats.org/officeDocument/2006/relationships/image" Target="../media/image15.png"/><Relationship Id="rId5" Type="http://schemas.openxmlformats.org/officeDocument/2006/relationships/image" Target="../media/image23.png"/><Relationship Id="rId6" Type="http://schemas.openxmlformats.org/officeDocument/2006/relationships/image" Target="../media/image22.png"/><Relationship Id="rId7" Type="http://schemas.openxmlformats.org/officeDocument/2006/relationships/image" Target="../media/image9.png"/><Relationship Id="rId8" Type="http://schemas.openxmlformats.org/officeDocument/2006/relationships/image" Target="../media/image2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www.criticalthinking.org/pages/defining-critical-thinking/766" TargetMode="External"/><Relationship Id="rId4" Type="http://schemas.openxmlformats.org/officeDocument/2006/relationships/hyperlink" Target="https://www.gettyimages.co.uk/detail/photo/girl-looking-over-wall-resting-head-in-high-res-stock-photography/200512162-001" TargetMode="External"/><Relationship Id="rId5" Type="http://schemas.openxmlformats.org/officeDocument/2006/relationships/hyperlink" Target="http://www.artistic-recycling.com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www.criticalthinking.org/pages/defining-critical-thinking/766" TargetMode="External"/><Relationship Id="rId4" Type="http://schemas.openxmlformats.org/officeDocument/2006/relationships/hyperlink" Target="https://www.gettyimages.co.uk/detail/photo/girl-looking-over-wall-resting-head-in-high-res-stock-photography/200512162-001" TargetMode="External"/><Relationship Id="rId5" Type="http://schemas.openxmlformats.org/officeDocument/2006/relationships/hyperlink" Target="http://www.artistic-recycling.com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1" Type="http://schemas.openxmlformats.org/officeDocument/2006/relationships/image" Target="../media/image10.png"/><Relationship Id="rId10" Type="http://schemas.openxmlformats.org/officeDocument/2006/relationships/image" Target="../media/image19.png"/><Relationship Id="rId9" Type="http://schemas.openxmlformats.org/officeDocument/2006/relationships/image" Target="../media/image4.png"/><Relationship Id="rId5" Type="http://schemas.openxmlformats.org/officeDocument/2006/relationships/image" Target="../media/image14.png"/><Relationship Id="rId6" Type="http://schemas.openxmlformats.org/officeDocument/2006/relationships/image" Target="../media/image2.png"/><Relationship Id="rId7" Type="http://schemas.openxmlformats.org/officeDocument/2006/relationships/image" Target="../media/image6.png"/><Relationship Id="rId8" Type="http://schemas.openxmlformats.org/officeDocument/2006/relationships/image" Target="../media/image2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Critical Thinking</a:t>
            </a:r>
            <a:endParaRPr/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Mac Dennis and Millissa Ravenblade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Critical Thinking</a:t>
            </a:r>
            <a:endParaRPr/>
          </a:p>
        </p:txBody>
      </p:sp>
      <p:sp>
        <p:nvSpPr>
          <p:cNvPr id="157" name="Google Shape;157;p2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Mac Dennis and Millissa Ravenblade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3"/>
          <p:cNvSpPr txBox="1"/>
          <p:nvPr>
            <p:ph type="title"/>
          </p:nvPr>
        </p:nvSpPr>
        <p:spPr>
          <a:xfrm>
            <a:off x="31170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r>
              <a:rPr lang="en"/>
              <a:t> to Critical Thinking </a:t>
            </a:r>
            <a:endParaRPr/>
          </a:p>
        </p:txBody>
      </p:sp>
      <p:sp>
        <p:nvSpPr>
          <p:cNvPr id="163" name="Google Shape;163;p23"/>
          <p:cNvSpPr txBox="1"/>
          <p:nvPr>
            <p:ph idx="1" type="body"/>
          </p:nvPr>
        </p:nvSpPr>
        <p:spPr>
          <a:xfrm>
            <a:off x="311700" y="2204563"/>
            <a:ext cx="3506700" cy="131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❖"/>
            </a:pPr>
            <a:r>
              <a:rPr lang="en"/>
              <a:t>The art of engaging with topics with the intent of establishing an understanding of the subject. Intelligent debate and decision making requires thoughtful people engaging with the world around them.</a:t>
            </a:r>
            <a:endParaRPr/>
          </a:p>
        </p:txBody>
      </p:sp>
      <p:pic>
        <p:nvPicPr>
          <p:cNvPr id="164" name="Google Shape;16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9600" y="2060175"/>
            <a:ext cx="3506701" cy="2630026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 Interpretations of Critical Thinking</a:t>
            </a:r>
            <a:endParaRPr/>
          </a:p>
        </p:txBody>
      </p:sp>
      <p:sp>
        <p:nvSpPr>
          <p:cNvPr id="170" name="Google Shape;170;p24"/>
          <p:cNvSpPr txBox="1"/>
          <p:nvPr>
            <p:ph idx="1" type="body"/>
          </p:nvPr>
        </p:nvSpPr>
        <p:spPr>
          <a:xfrm>
            <a:off x="3430350" y="2060500"/>
            <a:ext cx="2286900" cy="280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565A5C"/>
                </a:solidFill>
                <a:highlight>
                  <a:srgbClr val="FFFFFF"/>
                </a:highlight>
              </a:rPr>
              <a:t>Trust, but verify</a:t>
            </a:r>
            <a:endParaRPr sz="1300">
              <a:solidFill>
                <a:srgbClr val="565A5C"/>
              </a:solidFill>
              <a:highlight>
                <a:srgbClr val="FFFFFF"/>
              </a:highlight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565A5C"/>
                </a:solidFill>
                <a:highlight>
                  <a:srgbClr val="FFFFFF"/>
                </a:highlight>
              </a:rPr>
              <a:t>Experiences</a:t>
            </a:r>
            <a:endParaRPr sz="1300">
              <a:solidFill>
                <a:srgbClr val="565A5C"/>
              </a:solidFill>
              <a:highlight>
                <a:srgbClr val="FFFFFF"/>
              </a:highlight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565A5C"/>
                </a:solidFill>
                <a:highlight>
                  <a:srgbClr val="FFFFFF"/>
                </a:highlight>
              </a:rPr>
              <a:t>Leadership </a:t>
            </a:r>
            <a:endParaRPr sz="1300">
              <a:solidFill>
                <a:srgbClr val="565A5C"/>
              </a:solidFill>
              <a:highlight>
                <a:srgbClr val="FFFFFF"/>
              </a:highlight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565A5C"/>
                </a:solidFill>
                <a:highlight>
                  <a:srgbClr val="FFFFFF"/>
                </a:highlight>
              </a:rPr>
              <a:t>Thoughtfulness</a:t>
            </a:r>
            <a:endParaRPr sz="1300">
              <a:solidFill>
                <a:srgbClr val="565A5C"/>
              </a:solidFill>
              <a:highlight>
                <a:srgbClr val="FFFFFF"/>
              </a:highlight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565A5C"/>
                </a:solidFill>
                <a:highlight>
                  <a:srgbClr val="FFFFFF"/>
                </a:highlight>
              </a:rPr>
              <a:t>Curiosity</a:t>
            </a:r>
            <a:endParaRPr sz="1300">
              <a:solidFill>
                <a:srgbClr val="565A5C"/>
              </a:solidFill>
              <a:highlight>
                <a:srgbClr val="FFFFFF"/>
              </a:highlight>
            </a:endParaRPr>
          </a:p>
          <a:p>
            <a:pPr indent="0" lvl="0" mar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300">
                <a:solidFill>
                  <a:srgbClr val="565A5C"/>
                </a:solidFill>
                <a:highlight>
                  <a:srgbClr val="FFFFFF"/>
                </a:highlight>
              </a:rPr>
              <a:t>Creativity</a:t>
            </a:r>
            <a:endParaRPr/>
          </a:p>
        </p:txBody>
      </p:sp>
      <p:pic>
        <p:nvPicPr>
          <p:cNvPr id="171" name="Google Shape;17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450" y="2328288"/>
            <a:ext cx="28575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24475" y="2352113"/>
            <a:ext cx="2933700" cy="155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Definition of Critical </a:t>
            </a:r>
            <a:r>
              <a:rPr lang="en"/>
              <a:t>Thinking</a:t>
            </a:r>
            <a:endParaRPr/>
          </a:p>
        </p:txBody>
      </p:sp>
      <p:sp>
        <p:nvSpPr>
          <p:cNvPr id="178" name="Google Shape;178;p25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1941, Edward Glaser - “The ability to think critically, as conceived in this volume, involves three things:</a:t>
            </a:r>
            <a:endParaRPr/>
          </a:p>
          <a:p>
            <a:pPr indent="-311150" lvl="0" marL="457200" rtl="0">
              <a:spcBef>
                <a:spcPts val="160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 A</a:t>
            </a:r>
            <a:r>
              <a:rPr lang="en"/>
              <a:t>n attitude of being disposed to consider in a thoughtful way the problems and subjects that come within the range of one's experiences</a:t>
            </a:r>
            <a:endParaRPr/>
          </a:p>
          <a:p>
            <a:pPr indent="-311150" lvl="0" marL="457200" rtl="0">
              <a:spcBef>
                <a:spcPts val="100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 Knowledge of the methods of logical inquiry and reasoning</a:t>
            </a:r>
            <a:endParaRPr/>
          </a:p>
          <a:p>
            <a:pPr indent="-311150" lvl="0" marL="457200" rtl="0">
              <a:spcBef>
                <a:spcPts val="160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S</a:t>
            </a:r>
            <a:r>
              <a:rPr lang="en"/>
              <a:t>ome skill in applying those methods. 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Critical thinking calls for a persistent effort to examine any belief or supposed form of knowledge in the light of the evidence that supports it and the further conclusions to which it tends.”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Brazil/South Africa - Walk Out Walk On</a:t>
            </a:r>
            <a:endParaRPr/>
          </a:p>
        </p:txBody>
      </p:sp>
      <p:sp>
        <p:nvSpPr>
          <p:cNvPr id="184" name="Google Shape;184;p26"/>
          <p:cNvSpPr txBox="1"/>
          <p:nvPr>
            <p:ph idx="1" type="body"/>
          </p:nvPr>
        </p:nvSpPr>
        <p:spPr>
          <a:xfrm>
            <a:off x="759250" y="1932350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Power of play</a:t>
            </a:r>
            <a:endParaRPr/>
          </a:p>
          <a:p>
            <a:pPr indent="-311150" lvl="0" marL="457200" rtl="0"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32</a:t>
            </a:r>
            <a:r>
              <a:rPr lang="en"/>
              <a:t>% of the population l</a:t>
            </a:r>
            <a:r>
              <a:rPr lang="en"/>
              <a:t>ives on 2 dollar or less a day. </a:t>
            </a:r>
            <a:endParaRPr/>
          </a:p>
          <a:p>
            <a:pPr indent="-311150" lvl="0" marL="457200" rtl="0"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Constructing a staircase.</a:t>
            </a:r>
            <a:endParaRPr/>
          </a:p>
          <a:p>
            <a:pPr indent="-311150" lvl="0" marL="457200" rtl="0"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Reuse of materials.</a:t>
            </a:r>
            <a:endParaRPr/>
          </a:p>
          <a:p>
            <a:pPr indent="0" lvl="0" marL="457200">
              <a:spcBef>
                <a:spcPts val="10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26"/>
          <p:cNvSpPr txBox="1"/>
          <p:nvPr>
            <p:ph idx="2" type="body"/>
          </p:nvPr>
        </p:nvSpPr>
        <p:spPr>
          <a:xfrm>
            <a:off x="464355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From Problem to Place</a:t>
            </a:r>
            <a:endParaRPr/>
          </a:p>
          <a:p>
            <a:pPr indent="-311150" lvl="0" marL="457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“Start anywhere - follow it everywhere!”</a:t>
            </a:r>
            <a:endParaRPr/>
          </a:p>
          <a:p>
            <a:pPr indent="-311150" lvl="0" marL="457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Vertical crops.</a:t>
            </a:r>
            <a:endParaRPr/>
          </a:p>
          <a:p>
            <a:pPr indent="-311150" lvl="0" marL="4572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Char char="●"/>
            </a:pPr>
            <a:r>
              <a:rPr lang="en"/>
              <a:t>“Willow wall” - water purifying.</a:t>
            </a:r>
            <a:endParaRPr/>
          </a:p>
        </p:txBody>
      </p:sp>
      <p:pic>
        <p:nvPicPr>
          <p:cNvPr id="186" name="Google Shape;18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9825" y="3861525"/>
            <a:ext cx="2421224" cy="128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51200" y="3861525"/>
            <a:ext cx="2058625" cy="128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1757475" cy="118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57475" y="0"/>
            <a:ext cx="1777850" cy="118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3861525"/>
            <a:ext cx="2051200" cy="128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535325" y="0"/>
            <a:ext cx="1777850" cy="118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531050" y="3861521"/>
            <a:ext cx="2612950" cy="1281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360846" y="-4"/>
            <a:ext cx="1906723" cy="118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267575" y="0"/>
            <a:ext cx="1876425" cy="215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7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Processes of Attaining Problem Solutions</a:t>
            </a:r>
            <a:endParaRPr/>
          </a:p>
        </p:txBody>
      </p:sp>
      <p:sp>
        <p:nvSpPr>
          <p:cNvPr id="200" name="Google Shape;200;p27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G</a:t>
            </a:r>
            <a:r>
              <a:rPr lang="en"/>
              <a:t>eneral requirements to recognize problems: </a:t>
            </a:r>
            <a:endParaRPr/>
          </a:p>
          <a:p>
            <a:pPr indent="-311150" lvl="0" marL="457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to find workable means for meeting those problems</a:t>
            </a:r>
            <a:endParaRPr/>
          </a:p>
          <a:p>
            <a:pPr indent="-311150" lvl="0" marL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to gather and marshal pertinent information</a:t>
            </a:r>
            <a:endParaRPr/>
          </a:p>
          <a:p>
            <a:pPr indent="-311150" lvl="0" marL="4572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 to recognize unstated assumptions and values</a:t>
            </a:r>
            <a:endParaRPr/>
          </a:p>
          <a:p>
            <a:pPr indent="-311150" lvl="0" marL="4572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to comprehend and use language with accuracy, clarity, and discrimination</a:t>
            </a:r>
            <a:endParaRPr/>
          </a:p>
          <a:p>
            <a:pPr indent="-311150" lvl="0" marL="457200" rtl="0"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to appraise evidence and evaluate arguments</a:t>
            </a:r>
            <a:endParaRPr/>
          </a:p>
          <a:p>
            <a:pPr indent="-311150" lvl="0" marL="457200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300"/>
              <a:buChar char="●"/>
            </a:pPr>
            <a:r>
              <a:rPr lang="en"/>
              <a:t>to interpret data in context</a:t>
            </a:r>
            <a:endParaRPr/>
          </a:p>
        </p:txBody>
      </p:sp>
      <p:pic>
        <p:nvPicPr>
          <p:cNvPr id="201" name="Google Shape;20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0600" y="1923963"/>
            <a:ext cx="3086100" cy="147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8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Continued...</a:t>
            </a:r>
            <a:endParaRPr/>
          </a:p>
        </p:txBody>
      </p:sp>
      <p:sp>
        <p:nvSpPr>
          <p:cNvPr id="207" name="Google Shape;207;p28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to appraise evidence and evaluate arguments</a:t>
            </a:r>
            <a:endParaRPr/>
          </a:p>
          <a:p>
            <a:pPr indent="-311150" lvl="0" marL="457200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to recognize the existence (or non-existence) of logical relationships between propositions</a:t>
            </a:r>
            <a:endParaRPr/>
          </a:p>
          <a:p>
            <a:pPr indent="-311150" lvl="0" marL="457200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to draw warranted conclusions and generalizations, </a:t>
            </a:r>
            <a:endParaRPr/>
          </a:p>
          <a:p>
            <a:pPr indent="-311150" lvl="0" marL="457200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to put to test the conclusions and generalizations at which one arrives</a:t>
            </a:r>
            <a:endParaRPr/>
          </a:p>
          <a:p>
            <a:pPr indent="-311150" lvl="0" marL="457200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to reconstruct one's patterns of beliefs on the basis of wider experience</a:t>
            </a:r>
            <a:endParaRPr/>
          </a:p>
          <a:p>
            <a:pPr indent="-311150" lvl="0" marL="457200" rtl="0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SzPts val="1300"/>
              <a:buChar char="●"/>
            </a:pPr>
            <a:r>
              <a:rPr lang="en"/>
              <a:t>to render accurate judgments about specific things and qualities in everyday life 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9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Advantages to Engaged Critical Thinking</a:t>
            </a:r>
            <a:endParaRPr/>
          </a:p>
        </p:txBody>
      </p:sp>
      <p:sp>
        <p:nvSpPr>
          <p:cNvPr id="213" name="Google Shape;213;p29"/>
          <p:cNvSpPr txBox="1"/>
          <p:nvPr>
            <p:ph idx="1" type="body"/>
          </p:nvPr>
        </p:nvSpPr>
        <p:spPr>
          <a:xfrm>
            <a:off x="729450" y="2078875"/>
            <a:ext cx="3842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One of the main advantages to engaged critical thinking is the ability to objectively investigate topics and concepts that are different from your own intrinsic views.</a:t>
            </a:r>
            <a:endParaRPr/>
          </a:p>
          <a:p>
            <a:pPr indent="-311150" lvl="0" marL="457200" rtl="0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Political</a:t>
            </a:r>
            <a:endParaRPr/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Religious</a:t>
            </a:r>
            <a:endParaRPr/>
          </a:p>
          <a:p>
            <a: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Ethical</a:t>
            </a:r>
            <a:endParaRPr/>
          </a:p>
        </p:txBody>
      </p:sp>
      <p:pic>
        <p:nvPicPr>
          <p:cNvPr id="214" name="Google Shape;21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12050" y="2078875"/>
            <a:ext cx="3906100" cy="2402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0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Discussion</a:t>
            </a:r>
            <a:endParaRPr/>
          </a:p>
        </p:txBody>
      </p:sp>
      <p:sp>
        <p:nvSpPr>
          <p:cNvPr id="220" name="Google Shape;220;p30"/>
          <p:cNvSpPr txBox="1"/>
          <p:nvPr>
            <p:ph idx="1" type="body"/>
          </p:nvPr>
        </p:nvSpPr>
        <p:spPr>
          <a:xfrm>
            <a:off x="729450" y="2078875"/>
            <a:ext cx="3842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you feel comfortable with it, tell a story about engaging with someone or something that held a different view from your own.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How do you stay </a:t>
            </a:r>
            <a:r>
              <a:rPr lang="en"/>
              <a:t>objective</a:t>
            </a:r>
            <a:r>
              <a:rPr lang="en"/>
              <a:t>? 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Have you been the one to find the solution?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What do you find most challenging about the process of critical thinking?</a:t>
            </a:r>
            <a:endParaRPr/>
          </a:p>
        </p:txBody>
      </p:sp>
      <p:pic>
        <p:nvPicPr>
          <p:cNvPr id="221" name="Google Shape;22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853850"/>
            <a:ext cx="3842700" cy="238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1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r>
              <a:rPr lang="en"/>
              <a:t> </a:t>
            </a:r>
            <a:endParaRPr/>
          </a:p>
        </p:txBody>
      </p:sp>
      <p:sp>
        <p:nvSpPr>
          <p:cNvPr id="227" name="Google Shape;227;p31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verage"/>
              <a:buAutoNum type="arabicPeriod"/>
            </a:pPr>
            <a:r>
              <a:rPr lang="en" sz="1000">
                <a:solidFill>
                  <a:srgbClr val="000000"/>
                </a:solidFill>
                <a:highlight>
                  <a:srgbClr val="FFFFFF"/>
                </a:highlight>
                <a:latin typeface="Average"/>
                <a:ea typeface="Average"/>
                <a:cs typeface="Average"/>
                <a:sym typeface="Average"/>
              </a:rPr>
              <a:t>Wheatley, Margaret J., and Deborah Frieze. </a:t>
            </a:r>
            <a:r>
              <a:rPr i="1" lang="en" sz="1000">
                <a:solidFill>
                  <a:srgbClr val="000000"/>
                </a:solidFill>
                <a:highlight>
                  <a:srgbClr val="FFFFFF"/>
                </a:highlight>
                <a:latin typeface="Average"/>
                <a:ea typeface="Average"/>
                <a:cs typeface="Average"/>
                <a:sym typeface="Average"/>
              </a:rPr>
              <a:t>Walk out, Walk on: a Learning Journey into Communities Daring to Live the Future Now</a:t>
            </a:r>
            <a:r>
              <a:rPr lang="en" sz="1000">
                <a:solidFill>
                  <a:srgbClr val="000000"/>
                </a:solidFill>
                <a:highlight>
                  <a:srgbClr val="FFFFFF"/>
                </a:highlight>
                <a:latin typeface="Average"/>
                <a:ea typeface="Average"/>
                <a:cs typeface="Average"/>
                <a:sym typeface="Average"/>
              </a:rPr>
              <a:t>. Berrett-Koehler, 2011</a:t>
            </a:r>
            <a:endParaRPr sz="1000">
              <a:solidFill>
                <a:srgbClr val="000000"/>
              </a:solidFill>
              <a:highlight>
                <a:srgbClr val="FFFFFF"/>
              </a:highlight>
              <a:latin typeface="Average"/>
              <a:ea typeface="Average"/>
              <a:cs typeface="Average"/>
              <a:sym typeface="Average"/>
            </a:endParaRPr>
          </a:p>
          <a:p>
            <a:pPr indent="-2921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verage"/>
              <a:buAutoNum type="arabicPeriod"/>
            </a:pPr>
            <a:r>
              <a:rPr lang="en" sz="1000">
                <a:solidFill>
                  <a:srgbClr val="000000"/>
                </a:solidFill>
                <a:latin typeface="Average"/>
                <a:ea typeface="Average"/>
                <a:cs typeface="Average"/>
                <a:sym typeface="Average"/>
              </a:rPr>
              <a:t>Edward M. Glaser, </a:t>
            </a:r>
            <a:r>
              <a:rPr i="1" lang="en" sz="1000">
                <a:solidFill>
                  <a:srgbClr val="000000"/>
                </a:solidFill>
                <a:latin typeface="Average"/>
                <a:ea typeface="Average"/>
                <a:cs typeface="Average"/>
                <a:sym typeface="Average"/>
              </a:rPr>
              <a:t>An Experiment in the Development of Critical Thinking, </a:t>
            </a:r>
            <a:r>
              <a:rPr lang="en" sz="1000">
                <a:solidFill>
                  <a:srgbClr val="000000"/>
                </a:solidFill>
                <a:latin typeface="Average"/>
                <a:ea typeface="Average"/>
                <a:cs typeface="Average"/>
                <a:sym typeface="Average"/>
              </a:rPr>
              <a:t>Teacher’s College, Columbia University, 1941(</a:t>
            </a:r>
            <a:r>
              <a:rPr lang="en" sz="1000" u="sng">
                <a:solidFill>
                  <a:srgbClr val="000000"/>
                </a:solidFill>
                <a:latin typeface="Average"/>
                <a:ea typeface="Average"/>
                <a:cs typeface="Average"/>
                <a:sym typeface="Average"/>
                <a:hlinkClick r:id="rId3"/>
              </a:rPr>
              <a:t>https://www.criticalthinking.org/pages/defining-critical-thinking/766</a:t>
            </a:r>
            <a:r>
              <a:rPr lang="en" sz="1000">
                <a:solidFill>
                  <a:srgbClr val="000000"/>
                </a:solidFill>
                <a:latin typeface="Average"/>
                <a:ea typeface="Average"/>
                <a:cs typeface="Average"/>
                <a:sym typeface="Average"/>
              </a:rPr>
              <a:t>) - different page need citation but is related to this one.</a:t>
            </a:r>
            <a:endParaRPr sz="1000">
              <a:solidFill>
                <a:srgbClr val="000000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2921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verage"/>
              <a:buAutoNum type="arabicPeriod"/>
            </a:pPr>
            <a:r>
              <a:rPr lang="en" sz="1000" u="sng">
                <a:solidFill>
                  <a:srgbClr val="000000"/>
                </a:solidFill>
                <a:latin typeface="Average"/>
                <a:ea typeface="Average"/>
                <a:cs typeface="Average"/>
                <a:sym typeface="Average"/>
                <a:hlinkClick r:id="rId4"/>
              </a:rPr>
              <a:t>https://www.gettyimages.co.uk/detail/photo/girl-looking-over-wall-resting-head-in-high-res-stock-photography/200512162-001</a:t>
            </a:r>
            <a:endParaRPr sz="1000">
              <a:solidFill>
                <a:srgbClr val="000000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2921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verage"/>
              <a:buAutoNum type="arabicPeriod"/>
            </a:pPr>
            <a:r>
              <a:rPr lang="en" sz="1000" u="sng">
                <a:solidFill>
                  <a:srgbClr val="000000"/>
                </a:solidFill>
                <a:highlight>
                  <a:srgbClr val="F7F7F7"/>
                </a:highlight>
                <a:latin typeface="Average"/>
                <a:ea typeface="Average"/>
                <a:cs typeface="Average"/>
                <a:sym typeface="Average"/>
                <a:hlinkClick r:id="rId5"/>
              </a:rPr>
              <a:t>www.artistic-recycling.com</a:t>
            </a:r>
            <a:endParaRPr sz="1000">
              <a:solidFill>
                <a:srgbClr val="000000"/>
              </a:solidFill>
              <a:highlight>
                <a:srgbClr val="F7F7F7"/>
              </a:highlight>
              <a:latin typeface="Average"/>
              <a:ea typeface="Average"/>
              <a:cs typeface="Average"/>
              <a:sym typeface="Average"/>
            </a:endParaRPr>
          </a:p>
          <a:p>
            <a:pPr indent="-2921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verage"/>
              <a:buAutoNum type="arabicPeriod"/>
            </a:pPr>
            <a:r>
              <a:rPr lang="en" sz="1000">
                <a:solidFill>
                  <a:srgbClr val="000000"/>
                </a:solidFill>
                <a:highlight>
                  <a:srgbClr val="F7F7F7"/>
                </a:highlight>
                <a:latin typeface="Average"/>
                <a:ea typeface="Average"/>
                <a:cs typeface="Average"/>
                <a:sym typeface="Average"/>
              </a:rPr>
              <a:t>http://youreasygarden.com/vertical-gardening-gets-real/</a:t>
            </a:r>
            <a:endParaRPr sz="1000">
              <a:solidFill>
                <a:srgbClr val="000000"/>
              </a:solidFill>
              <a:highlight>
                <a:srgbClr val="F7F7F7"/>
              </a:highlight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>
              <a:spcBef>
                <a:spcPts val="12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type="title"/>
          </p:nvPr>
        </p:nvSpPr>
        <p:spPr>
          <a:xfrm>
            <a:off x="31170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r>
              <a:rPr lang="en"/>
              <a:t> to Critical Thinking </a:t>
            </a:r>
            <a:endParaRPr/>
          </a:p>
        </p:txBody>
      </p:sp>
      <p:sp>
        <p:nvSpPr>
          <p:cNvPr id="93" name="Google Shape;93;p14"/>
          <p:cNvSpPr txBox="1"/>
          <p:nvPr>
            <p:ph idx="1" type="body"/>
          </p:nvPr>
        </p:nvSpPr>
        <p:spPr>
          <a:xfrm>
            <a:off x="311700" y="2204563"/>
            <a:ext cx="3506700" cy="131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❖"/>
            </a:pPr>
            <a:r>
              <a:rPr lang="en"/>
              <a:t>The art of engaging with topics with the intent of establishing an understanding of the subject. Intelligent debate and decision making requires thoughtful people engaging with the world around them.</a:t>
            </a:r>
            <a:endParaRPr/>
          </a:p>
        </p:txBody>
      </p:sp>
      <p:pic>
        <p:nvPicPr>
          <p:cNvPr id="94" name="Google Shape;9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9600" y="2060175"/>
            <a:ext cx="3506701" cy="2630026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2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r>
              <a:rPr lang="en"/>
              <a:t> </a:t>
            </a:r>
            <a:endParaRPr/>
          </a:p>
        </p:txBody>
      </p:sp>
      <p:sp>
        <p:nvSpPr>
          <p:cNvPr id="233" name="Google Shape;233;p32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verage"/>
              <a:buAutoNum type="arabicPeriod"/>
            </a:pPr>
            <a:r>
              <a:rPr lang="en" sz="1000">
                <a:solidFill>
                  <a:srgbClr val="000000"/>
                </a:solidFill>
                <a:highlight>
                  <a:srgbClr val="FFFFFF"/>
                </a:highlight>
                <a:latin typeface="Average"/>
                <a:ea typeface="Average"/>
                <a:cs typeface="Average"/>
                <a:sym typeface="Average"/>
              </a:rPr>
              <a:t>Wheatley, Margaret J., and Deborah Frieze. </a:t>
            </a:r>
            <a:r>
              <a:rPr i="1" lang="en" sz="1000">
                <a:solidFill>
                  <a:srgbClr val="000000"/>
                </a:solidFill>
                <a:highlight>
                  <a:srgbClr val="FFFFFF"/>
                </a:highlight>
                <a:latin typeface="Average"/>
                <a:ea typeface="Average"/>
                <a:cs typeface="Average"/>
                <a:sym typeface="Average"/>
              </a:rPr>
              <a:t>Walk out, Walk on: a Learning Journey into Communities Daring to Live the Future Now</a:t>
            </a:r>
            <a:r>
              <a:rPr lang="en" sz="1000">
                <a:solidFill>
                  <a:srgbClr val="000000"/>
                </a:solidFill>
                <a:highlight>
                  <a:srgbClr val="FFFFFF"/>
                </a:highlight>
                <a:latin typeface="Average"/>
                <a:ea typeface="Average"/>
                <a:cs typeface="Average"/>
                <a:sym typeface="Average"/>
              </a:rPr>
              <a:t>. Berrett-Koehler, 2011</a:t>
            </a:r>
            <a:endParaRPr sz="1000">
              <a:solidFill>
                <a:srgbClr val="000000"/>
              </a:solidFill>
              <a:highlight>
                <a:srgbClr val="FFFFFF"/>
              </a:highlight>
              <a:latin typeface="Average"/>
              <a:ea typeface="Average"/>
              <a:cs typeface="Average"/>
              <a:sym typeface="Average"/>
            </a:endParaRPr>
          </a:p>
          <a:p>
            <a:pPr indent="-2921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verage"/>
              <a:buAutoNum type="arabicPeriod"/>
            </a:pPr>
            <a:r>
              <a:rPr lang="en" sz="1000">
                <a:solidFill>
                  <a:srgbClr val="000000"/>
                </a:solidFill>
                <a:latin typeface="Average"/>
                <a:ea typeface="Average"/>
                <a:cs typeface="Average"/>
                <a:sym typeface="Average"/>
              </a:rPr>
              <a:t>Edward M. Glaser, </a:t>
            </a:r>
            <a:r>
              <a:rPr i="1" lang="en" sz="1000">
                <a:solidFill>
                  <a:srgbClr val="000000"/>
                </a:solidFill>
                <a:latin typeface="Average"/>
                <a:ea typeface="Average"/>
                <a:cs typeface="Average"/>
                <a:sym typeface="Average"/>
              </a:rPr>
              <a:t>An Experiment in the Development of Critical Thinking, </a:t>
            </a:r>
            <a:r>
              <a:rPr lang="en" sz="1000">
                <a:solidFill>
                  <a:srgbClr val="000000"/>
                </a:solidFill>
                <a:latin typeface="Average"/>
                <a:ea typeface="Average"/>
                <a:cs typeface="Average"/>
                <a:sym typeface="Average"/>
              </a:rPr>
              <a:t>Teacher’s College, Columbia University, 1941(</a:t>
            </a:r>
            <a:r>
              <a:rPr lang="en" sz="1000" u="sng">
                <a:solidFill>
                  <a:srgbClr val="000000"/>
                </a:solidFill>
                <a:latin typeface="Average"/>
                <a:ea typeface="Average"/>
                <a:cs typeface="Average"/>
                <a:sym typeface="Average"/>
                <a:hlinkClick r:id="rId3"/>
              </a:rPr>
              <a:t>https://www.criticalthinking.org/pages/defining-critical-thinking/766</a:t>
            </a:r>
            <a:r>
              <a:rPr lang="en" sz="1000">
                <a:solidFill>
                  <a:srgbClr val="000000"/>
                </a:solidFill>
                <a:latin typeface="Average"/>
                <a:ea typeface="Average"/>
                <a:cs typeface="Average"/>
                <a:sym typeface="Average"/>
              </a:rPr>
              <a:t>) - different page need citation but is related to this one.</a:t>
            </a:r>
            <a:endParaRPr sz="1000">
              <a:solidFill>
                <a:srgbClr val="000000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2921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verage"/>
              <a:buAutoNum type="arabicPeriod"/>
            </a:pPr>
            <a:r>
              <a:rPr lang="en" sz="1000" u="sng">
                <a:solidFill>
                  <a:srgbClr val="000000"/>
                </a:solidFill>
                <a:latin typeface="Average"/>
                <a:ea typeface="Average"/>
                <a:cs typeface="Average"/>
                <a:sym typeface="Average"/>
                <a:hlinkClick r:id="rId4"/>
              </a:rPr>
              <a:t>https://www.gettyimages.co.uk/detail/photo/girl-looking-over-wall-resting-head-in-high-res-stock-photography/200512162-001</a:t>
            </a:r>
            <a:endParaRPr sz="1000">
              <a:solidFill>
                <a:srgbClr val="000000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2921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verage"/>
              <a:buAutoNum type="arabicPeriod"/>
            </a:pPr>
            <a:r>
              <a:rPr lang="en" sz="1000" u="sng">
                <a:solidFill>
                  <a:srgbClr val="000000"/>
                </a:solidFill>
                <a:highlight>
                  <a:srgbClr val="F7F7F7"/>
                </a:highlight>
                <a:latin typeface="Average"/>
                <a:ea typeface="Average"/>
                <a:cs typeface="Average"/>
                <a:sym typeface="Average"/>
                <a:hlinkClick r:id="rId5"/>
              </a:rPr>
              <a:t>www.artistic-recycling.com</a:t>
            </a:r>
            <a:endParaRPr sz="1000">
              <a:solidFill>
                <a:srgbClr val="000000"/>
              </a:solidFill>
              <a:highlight>
                <a:srgbClr val="F7F7F7"/>
              </a:highlight>
              <a:latin typeface="Average"/>
              <a:ea typeface="Average"/>
              <a:cs typeface="Average"/>
              <a:sym typeface="Average"/>
            </a:endParaRPr>
          </a:p>
          <a:p>
            <a:pPr indent="-2921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verage"/>
              <a:buAutoNum type="arabicPeriod"/>
            </a:pPr>
            <a:r>
              <a:rPr lang="en" sz="1000">
                <a:solidFill>
                  <a:srgbClr val="000000"/>
                </a:solidFill>
                <a:highlight>
                  <a:srgbClr val="F7F7F7"/>
                </a:highlight>
                <a:latin typeface="Average"/>
                <a:ea typeface="Average"/>
                <a:cs typeface="Average"/>
                <a:sym typeface="Average"/>
              </a:rPr>
              <a:t>http://youreasygarden.com/vertical-gardening-gets-real/</a:t>
            </a:r>
            <a:endParaRPr sz="1000">
              <a:solidFill>
                <a:srgbClr val="000000"/>
              </a:solidFill>
              <a:highlight>
                <a:srgbClr val="F7F7F7"/>
              </a:highlight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>
              <a:spcBef>
                <a:spcPts val="12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 Interpretations of Critical Thinking</a:t>
            </a:r>
            <a:endParaRPr/>
          </a:p>
        </p:txBody>
      </p:sp>
      <p:sp>
        <p:nvSpPr>
          <p:cNvPr id="100" name="Google Shape;100;p15"/>
          <p:cNvSpPr txBox="1"/>
          <p:nvPr>
            <p:ph idx="1" type="body"/>
          </p:nvPr>
        </p:nvSpPr>
        <p:spPr>
          <a:xfrm>
            <a:off x="3430350" y="2060500"/>
            <a:ext cx="2286900" cy="280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565A5C"/>
                </a:solidFill>
                <a:highlight>
                  <a:srgbClr val="FFFFFF"/>
                </a:highlight>
              </a:rPr>
              <a:t>Trust, but verify</a:t>
            </a:r>
            <a:endParaRPr sz="1300">
              <a:solidFill>
                <a:srgbClr val="565A5C"/>
              </a:solidFill>
              <a:highlight>
                <a:srgbClr val="FFFFFF"/>
              </a:highlight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565A5C"/>
                </a:solidFill>
                <a:highlight>
                  <a:srgbClr val="FFFFFF"/>
                </a:highlight>
              </a:rPr>
              <a:t>Experiences</a:t>
            </a:r>
            <a:endParaRPr sz="1300">
              <a:solidFill>
                <a:srgbClr val="565A5C"/>
              </a:solidFill>
              <a:highlight>
                <a:srgbClr val="FFFFFF"/>
              </a:highlight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565A5C"/>
                </a:solidFill>
                <a:highlight>
                  <a:srgbClr val="FFFFFF"/>
                </a:highlight>
              </a:rPr>
              <a:t>Leadership </a:t>
            </a:r>
            <a:endParaRPr sz="1300">
              <a:solidFill>
                <a:srgbClr val="565A5C"/>
              </a:solidFill>
              <a:highlight>
                <a:srgbClr val="FFFFFF"/>
              </a:highlight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565A5C"/>
                </a:solidFill>
                <a:highlight>
                  <a:srgbClr val="FFFFFF"/>
                </a:highlight>
              </a:rPr>
              <a:t>Thoughtfulness</a:t>
            </a:r>
            <a:endParaRPr sz="1300">
              <a:solidFill>
                <a:srgbClr val="565A5C"/>
              </a:solidFill>
              <a:highlight>
                <a:srgbClr val="FFFFFF"/>
              </a:highlight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565A5C"/>
                </a:solidFill>
                <a:highlight>
                  <a:srgbClr val="FFFFFF"/>
                </a:highlight>
              </a:rPr>
              <a:t>Curiosity</a:t>
            </a:r>
            <a:endParaRPr sz="1300">
              <a:solidFill>
                <a:srgbClr val="565A5C"/>
              </a:solidFill>
              <a:highlight>
                <a:srgbClr val="FFFFFF"/>
              </a:highlight>
            </a:endParaRPr>
          </a:p>
          <a:p>
            <a:pPr indent="0" lvl="0" mar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300">
                <a:solidFill>
                  <a:srgbClr val="565A5C"/>
                </a:solidFill>
                <a:highlight>
                  <a:srgbClr val="FFFFFF"/>
                </a:highlight>
              </a:rPr>
              <a:t>Creativity</a:t>
            </a:r>
            <a:endParaRPr/>
          </a:p>
        </p:txBody>
      </p:sp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450" y="2328288"/>
            <a:ext cx="28575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24475" y="2352113"/>
            <a:ext cx="2933700" cy="155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Definition of Critical </a:t>
            </a:r>
            <a:r>
              <a:rPr lang="en"/>
              <a:t>Thinking</a:t>
            </a:r>
            <a:endParaRPr/>
          </a:p>
        </p:txBody>
      </p:sp>
      <p:sp>
        <p:nvSpPr>
          <p:cNvPr id="108" name="Google Shape;108;p16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1941, Edward Glaser - “The ability to think critically, as conceived in this volume, involves three things:</a:t>
            </a:r>
            <a:endParaRPr/>
          </a:p>
          <a:p>
            <a:pPr indent="-311150" lvl="0" marL="457200" rtl="0">
              <a:spcBef>
                <a:spcPts val="160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 A</a:t>
            </a:r>
            <a:r>
              <a:rPr lang="en"/>
              <a:t>n attitude of being disposed to consider in a thoughtful way the problems and subjects that come within the range of one's experiences</a:t>
            </a:r>
            <a:endParaRPr/>
          </a:p>
          <a:p>
            <a:pPr indent="-311150" lvl="0" marL="457200" rtl="0">
              <a:spcBef>
                <a:spcPts val="100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 Knowledge of the methods of logical inquiry and reasoning</a:t>
            </a:r>
            <a:endParaRPr/>
          </a:p>
          <a:p>
            <a:pPr indent="-311150" lvl="0" marL="457200" rtl="0">
              <a:spcBef>
                <a:spcPts val="160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S</a:t>
            </a:r>
            <a:r>
              <a:rPr lang="en"/>
              <a:t>ome skill in applying those methods. 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Critical thinking calls for a persistent effort to examine any belief or supposed form of knowledge in the light of the evidence that supports it and the further conclusions to which it tends.”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Brazil/South Africa - Walk Out Walk On</a:t>
            </a:r>
            <a:endParaRPr/>
          </a:p>
        </p:txBody>
      </p:sp>
      <p:sp>
        <p:nvSpPr>
          <p:cNvPr id="114" name="Google Shape;114;p17"/>
          <p:cNvSpPr txBox="1"/>
          <p:nvPr>
            <p:ph idx="1" type="body"/>
          </p:nvPr>
        </p:nvSpPr>
        <p:spPr>
          <a:xfrm>
            <a:off x="759250" y="1932350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Power of play</a:t>
            </a:r>
            <a:endParaRPr/>
          </a:p>
          <a:p>
            <a:pPr indent="-311150" lvl="0" marL="457200" rtl="0"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32</a:t>
            </a:r>
            <a:r>
              <a:rPr lang="en"/>
              <a:t>% of the population l</a:t>
            </a:r>
            <a:r>
              <a:rPr lang="en"/>
              <a:t>ives on 2 dollar or less a day. </a:t>
            </a:r>
            <a:endParaRPr/>
          </a:p>
          <a:p>
            <a:pPr indent="-311150" lvl="0" marL="457200" rtl="0"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Constructing a staircase.</a:t>
            </a:r>
            <a:endParaRPr/>
          </a:p>
          <a:p>
            <a:pPr indent="-311150" lvl="0" marL="457200" rtl="0"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Reuse of materials.</a:t>
            </a:r>
            <a:endParaRPr/>
          </a:p>
          <a:p>
            <a:pPr indent="0" lvl="0" marL="457200">
              <a:spcBef>
                <a:spcPts val="10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7"/>
          <p:cNvSpPr txBox="1"/>
          <p:nvPr>
            <p:ph idx="2" type="body"/>
          </p:nvPr>
        </p:nvSpPr>
        <p:spPr>
          <a:xfrm>
            <a:off x="464355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From Problem to Place</a:t>
            </a:r>
            <a:endParaRPr/>
          </a:p>
          <a:p>
            <a:pPr indent="-311150" lvl="0" marL="457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“Start anywhere - follow it everywhere!”</a:t>
            </a:r>
            <a:endParaRPr/>
          </a:p>
          <a:p>
            <a:pPr indent="-311150" lvl="0" marL="457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Vertical crops.</a:t>
            </a:r>
            <a:endParaRPr/>
          </a:p>
          <a:p>
            <a:pPr indent="-311150" lvl="0" marL="4572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Char char="●"/>
            </a:pPr>
            <a:r>
              <a:rPr lang="en"/>
              <a:t>“Willow wall” - water purifying.</a:t>
            </a:r>
            <a:endParaRPr/>
          </a:p>
        </p:txBody>
      </p:sp>
      <p:pic>
        <p:nvPicPr>
          <p:cNvPr id="116" name="Google Shape;11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9825" y="3861525"/>
            <a:ext cx="2421224" cy="128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51200" y="3861525"/>
            <a:ext cx="2058625" cy="128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1757475" cy="118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57475" y="0"/>
            <a:ext cx="1777850" cy="118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3861525"/>
            <a:ext cx="2051200" cy="128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535325" y="0"/>
            <a:ext cx="1777850" cy="118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531050" y="3861521"/>
            <a:ext cx="2612950" cy="1281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360846" y="-4"/>
            <a:ext cx="1906723" cy="118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267575" y="0"/>
            <a:ext cx="1876425" cy="215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8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Processes of Attaining Problem Solutions</a:t>
            </a:r>
            <a:endParaRPr/>
          </a:p>
        </p:txBody>
      </p:sp>
      <p:sp>
        <p:nvSpPr>
          <p:cNvPr id="130" name="Google Shape;130;p18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G</a:t>
            </a:r>
            <a:r>
              <a:rPr lang="en"/>
              <a:t>eneral requirements to recognize problems: </a:t>
            </a:r>
            <a:endParaRPr/>
          </a:p>
          <a:p>
            <a:pPr indent="-311150" lvl="0" marL="457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to find workable means for meeting those problems</a:t>
            </a:r>
            <a:endParaRPr/>
          </a:p>
          <a:p>
            <a:pPr indent="-311150" lvl="0" marL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to gather and marshal pertinent information</a:t>
            </a:r>
            <a:endParaRPr/>
          </a:p>
          <a:p>
            <a:pPr indent="-311150" lvl="0" marL="4572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 to recognize unstated assumptions and values</a:t>
            </a:r>
            <a:endParaRPr/>
          </a:p>
          <a:p>
            <a:pPr indent="-311150" lvl="0" marL="4572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to comprehend and use language with accuracy, clarity, and discrimination</a:t>
            </a:r>
            <a:endParaRPr/>
          </a:p>
          <a:p>
            <a:pPr indent="-311150" lvl="0" marL="457200" rtl="0"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to appraise evidence and evaluate arguments</a:t>
            </a:r>
            <a:endParaRPr/>
          </a:p>
          <a:p>
            <a:pPr indent="-311150" lvl="0" marL="457200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300"/>
              <a:buChar char="●"/>
            </a:pPr>
            <a:r>
              <a:rPr lang="en"/>
              <a:t>to interpret data in context</a:t>
            </a:r>
            <a:endParaRPr/>
          </a:p>
        </p:txBody>
      </p:sp>
      <p:pic>
        <p:nvPicPr>
          <p:cNvPr id="131" name="Google Shape;13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0600" y="1923963"/>
            <a:ext cx="3086100" cy="147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9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Continued...</a:t>
            </a:r>
            <a:endParaRPr/>
          </a:p>
        </p:txBody>
      </p:sp>
      <p:sp>
        <p:nvSpPr>
          <p:cNvPr id="137" name="Google Shape;137;p19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to appraise evidence and evaluate arguments</a:t>
            </a:r>
            <a:endParaRPr/>
          </a:p>
          <a:p>
            <a:pPr indent="-311150" lvl="0" marL="457200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to recognize the existence (or non-existence) of logical relationships between propositions</a:t>
            </a:r>
            <a:endParaRPr/>
          </a:p>
          <a:p>
            <a:pPr indent="-311150" lvl="0" marL="457200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to draw warranted conclusions and generalizations, </a:t>
            </a:r>
            <a:endParaRPr/>
          </a:p>
          <a:p>
            <a:pPr indent="-311150" lvl="0" marL="457200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to put to test the conclusions and generalizations at which one arrives</a:t>
            </a:r>
            <a:endParaRPr/>
          </a:p>
          <a:p>
            <a:pPr indent="-311150" lvl="0" marL="457200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to reconstruct one's patterns of beliefs on the basis of wider experience</a:t>
            </a:r>
            <a:endParaRPr/>
          </a:p>
          <a:p>
            <a:pPr indent="-311150" lvl="0" marL="457200" rtl="0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SzPts val="1300"/>
              <a:buChar char="●"/>
            </a:pPr>
            <a:r>
              <a:rPr lang="en"/>
              <a:t>to render accurate judgments about specific things and qualities in everyday life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0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Advantages to Engaged Critical Thinking</a:t>
            </a:r>
            <a:endParaRPr/>
          </a:p>
        </p:txBody>
      </p:sp>
      <p:sp>
        <p:nvSpPr>
          <p:cNvPr id="143" name="Google Shape;143;p20"/>
          <p:cNvSpPr txBox="1"/>
          <p:nvPr>
            <p:ph idx="1" type="body"/>
          </p:nvPr>
        </p:nvSpPr>
        <p:spPr>
          <a:xfrm>
            <a:off x="729450" y="2078875"/>
            <a:ext cx="3842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One of the main advantages to engaged critical thinking is the ability to objectively investigate topics and concepts that are different from your own intrinsic views.</a:t>
            </a:r>
            <a:endParaRPr/>
          </a:p>
          <a:p>
            <a:pPr indent="-311150" lvl="0" marL="457200" rtl="0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Political</a:t>
            </a:r>
            <a:endParaRPr/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Religious</a:t>
            </a:r>
            <a:endParaRPr/>
          </a:p>
          <a:p>
            <a: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Ethical</a:t>
            </a:r>
            <a:endParaRPr/>
          </a:p>
        </p:txBody>
      </p:sp>
      <p:pic>
        <p:nvPicPr>
          <p:cNvPr id="144" name="Google Shape;14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12050" y="2078875"/>
            <a:ext cx="3906100" cy="2402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Discussion</a:t>
            </a:r>
            <a:endParaRPr/>
          </a:p>
        </p:txBody>
      </p:sp>
      <p:sp>
        <p:nvSpPr>
          <p:cNvPr id="150" name="Google Shape;150;p21"/>
          <p:cNvSpPr txBox="1"/>
          <p:nvPr>
            <p:ph idx="1" type="body"/>
          </p:nvPr>
        </p:nvSpPr>
        <p:spPr>
          <a:xfrm>
            <a:off x="729450" y="2078875"/>
            <a:ext cx="3842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you feel comfortable with it, tell a story about engaging with someone or something that held a different view from your own.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How do you stay </a:t>
            </a:r>
            <a:r>
              <a:rPr lang="en"/>
              <a:t>objective</a:t>
            </a:r>
            <a:r>
              <a:rPr lang="en"/>
              <a:t>? 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Have you been the one to find the solution?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What do you find most challenging about the process of critical thinking?</a:t>
            </a:r>
            <a:endParaRPr/>
          </a:p>
        </p:txBody>
      </p:sp>
      <p:pic>
        <p:nvPicPr>
          <p:cNvPr id="151" name="Google Shape;15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853850"/>
            <a:ext cx="3842700" cy="238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