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tableStyles+xml" PartName="/ppt/tableStyles.xml"/>
  <Override ContentType="application/vnd.openxmlformats-officedocument.presentationml.viewProps+xml" PartName="/ppt/viewProps.xml"/>
  <Override ContentType="application/vnd.openxmlformats-officedocument.theme+xml" PartName="/ppt/theme/theme1.xml"/>
  <Override ContentType="application/vnd.openxmlformats-package.core-properties+xml" PartName="/docProps/core.xml"/>
</Types>
</file>

<file path=_rels/.rels><?xml version="1.0" encoding="UTF-8" standalone="yes"?><Relationships xmlns="http://schemas.openxmlformats.org/package/2006/relationships"><Relationship Id="rId4" Target="ppt/presentation.xml" Type="http://schemas.openxmlformats.org/officeDocument/2006/relationships/officeDocument"/><Relationship Id="rId3" Target="docProps/core.xml" Type="http://schemas.openxmlformats.org/package/2006/relationships/metadata/core-properties"/><Relationship Id="rId2" Target="docProps/app.xml" Type="http://schemas.openxmlformats.org/officeDocument/2006/relationships/extended-properties"/><Relationship Id="rId1" Target="docProps/thumbnail.jpeg" Type="http://schemas.openxmlformats.org/package/2006/relationships/metadata/thumbnai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5"/>
  </p:sldMasterIdLst>
  <p:sldIdLst>
    <p:sldId id="256" r:id="rId6"/>
    <p:sldId id="257" r:id="rId7"/>
    <p:sldId id="258" r:id="rId8"/>
    <p:sldId id="259" r:id="rId9"/>
    <p:sldId id="260" r:id="rId10"/>
    <p:sldId id="261" r:id="rId11"/>
    <p:sldId id="262" r:id="rId12"/>
    <p:sldId id="263" r:id="rId13"/>
  </p:sldIdLst>
  <p:sldSz cx="12192000" cy="6858000"/>
  <p:notesSz cx="6858000" cy="9144000"/>
  <p:defaultText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autoAdjust="0" sz="17981"/>
    <p:restoredTop sz="94660"/>
  </p:normalViewPr>
  <p:slideViewPr>
    <p:cSldViewPr snapToGrid="0">
      <p:cViewPr varScale="1">
        <p:scale>
          <a:sx d="100" n="116"/>
          <a:sy d="100" n="116"/>
        </p:scale>
        <p:origin x="222" y="108"/>
      </p:cViewPr>
      <p:guideLst/>
    </p:cSldViewPr>
  </p:slideViewPr>
  <p:notesTextViewPr>
    <p:cViewPr>
      <p:scale>
        <a:sx d="1" n="1"/>
        <a:sy d="1" n="1"/>
      </p:scale>
      <p:origin x="0" y="0"/>
    </p:cViewPr>
  </p:notesTextViewPr>
  <p:gridSpacing cx="76200" cy="76200"/>
</p:viewPr>
</file>

<file path=ppt/_rels/presentation.xml.rels><?xml version="1.0" encoding="UTF-8" standalone="yes"?><Relationships xmlns="http://schemas.openxmlformats.org/package/2006/relationships"><Relationship Id="rId13" Target="slides/slide8.xml" Type="http://schemas.openxmlformats.org/officeDocument/2006/relationships/slide"/><Relationship Id="rId12" Target="slides/slide7.xml" Type="http://schemas.openxmlformats.org/officeDocument/2006/relationships/slide"/><Relationship Id="rId11" Target="slides/slide6.xml" Type="http://schemas.openxmlformats.org/officeDocument/2006/relationships/slide"/><Relationship Id="rId10" Target="slides/slide5.xml" Type="http://schemas.openxmlformats.org/officeDocument/2006/relationships/slide"/><Relationship Id="rId9" Target="slides/slide4.xml" Type="http://schemas.openxmlformats.org/officeDocument/2006/relationships/slide"/><Relationship Id="rId8" Target="slides/slide3.xml" Type="http://schemas.openxmlformats.org/officeDocument/2006/relationships/slide"/><Relationship Id="rId7" Target="slides/slide2.xml" Type="http://schemas.openxmlformats.org/officeDocument/2006/relationships/slide"/><Relationship Id="rId6" Target="slides/slide1.xml" Type="http://schemas.openxmlformats.org/officeDocument/2006/relationships/slide"/><Relationship Id="rId5" Target="slideMasters/slideMaster1.xml" Type="http://schemas.openxmlformats.org/officeDocument/2006/relationships/slideMaster"/><Relationship Id="rId4" Target="tableStyles.xml" Type="http://schemas.openxmlformats.org/officeDocument/2006/relationships/tableStyles"/><Relationship Id="rId3" Target="presProps.xml" Type="http://schemas.openxmlformats.org/officeDocument/2006/relationships/presProps"/><Relationship Id="rId2" Target="viewProps.xml" Type="http://schemas.openxmlformats.org/officeDocument/2006/relationships/viewProps"/><Relationship Id="rId1" Target="theme/theme1.xml" Type="http://schemas.openxmlformats.org/officeDocument/2006/relationships/theme"/></Relationship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numCol="1"/>
          <a:lstStyle>
            <a:lvl1pPr algn="ctr">
              <a:defRPr sz="6000"/>
            </a:lvl1pPr>
          </a:lstStyle>
          <a:p>
            <a:r>
              <a:rPr lang="en-US" smtClean="0"/>
              <a:t>Click to edit Master title style</a:t>
            </a:r>
            <a:endParaRPr lang="en-US"/>
          </a:p>
        </p:txBody>
      </p:sp>
      <p:sp>
        <p:nvSpPr>
          <p:cNvPr id="3" name="Subtitle 2"/>
          <p:cNvSpPr>
            <a:spLocks noGrp="1"/>
          </p:cNvSpPr>
          <p:nvPr>
            <p:ph idx="1" type="subTitle"/>
          </p:nvPr>
        </p:nvSpPr>
        <p:spPr>
          <a:xfrm>
            <a:off x="1524000" y="3602038"/>
            <a:ext cx="9144000" cy="1655762"/>
          </a:xfrm>
        </p:spPr>
        <p:txBody>
          <a:bodyPr numCol="1"/>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4" name="Date Placeholder 3"/>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36208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idx="1" orient="vert" type="body"/>
          </p:nvPr>
        </p:nvSpPr>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399672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 name=""/>
        <p:cNvGrpSpPr/>
        <p:nvPr/>
      </p:nvGrpSpPr>
      <p:grpSpPr>
        <a:xfrm>
          <a:off x="0" y="0"/>
          <a:ext cx="0" cy="0"/>
          <a:chOff x="0" y="0"/>
          <a:chExt cx="0" cy="0"/>
        </a:xfrm>
      </p:grpSpPr>
      <p:sp>
        <p:nvSpPr>
          <p:cNvPr id="2" name="Vertical Title 1"/>
          <p:cNvSpPr>
            <a:spLocks noGrp="1"/>
          </p:cNvSpPr>
          <p:nvPr>
            <p:ph orient="vert" type="title"/>
          </p:nvPr>
        </p:nvSpPr>
        <p:spPr>
          <a:xfrm>
            <a:off x="8724900" y="365125"/>
            <a:ext cx="2628900" cy="5811838"/>
          </a:xfrm>
        </p:spPr>
        <p:txBody>
          <a:bodyPr numCol="1" vert="eaVert"/>
          <a:lstStyle/>
          <a:p>
            <a:r>
              <a:rPr lang="en-US" smtClean="0"/>
              <a:t>Click to edit Master title style</a:t>
            </a:r>
            <a:endParaRPr lang="en-US"/>
          </a:p>
        </p:txBody>
      </p:sp>
      <p:sp>
        <p:nvSpPr>
          <p:cNvPr id="3" name="Vertical Text Placeholder 2"/>
          <p:cNvSpPr>
            <a:spLocks noGrp="1"/>
          </p:cNvSpPr>
          <p:nvPr>
            <p:ph idx="1" orient="vert" type="body"/>
          </p:nvPr>
        </p:nvSpPr>
        <p:spPr>
          <a:xfrm>
            <a:off x="838200" y="365125"/>
            <a:ext cx="7734300" cy="5811838"/>
          </a:xfrm>
        </p:spPr>
        <p:txBody>
          <a:bodyPr numCol="1"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9141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86456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numCol="1"/>
          <a:lstStyle>
            <a:lvl1pPr>
              <a:defRPr sz="6000"/>
            </a:lvl1pPr>
          </a:lstStyle>
          <a:p>
            <a:r>
              <a:rPr lang="en-US" smtClean="0"/>
              <a:t>Click to edit Master title style</a:t>
            </a:r>
            <a:endParaRPr lang="en-US"/>
          </a:p>
        </p:txBody>
      </p:sp>
      <p:sp>
        <p:nvSpPr>
          <p:cNvPr id="3" name="Text Placeholder 2"/>
          <p:cNvSpPr>
            <a:spLocks noGrp="1"/>
          </p:cNvSpPr>
          <p:nvPr>
            <p:ph idx="1" type="body"/>
          </p:nvPr>
        </p:nvSpPr>
        <p:spPr>
          <a:xfrm>
            <a:off x="831850" y="4589463"/>
            <a:ext cx="10515600" cy="1500187"/>
          </a:xfrm>
        </p:spPr>
        <p:txBody>
          <a:bodyPr numCol="1"/>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5" name="Footer Placeholder 4"/>
          <p:cNvSpPr>
            <a:spLocks noGrp="1"/>
          </p:cNvSpPr>
          <p:nvPr>
            <p:ph idx="11" sz="quarter" type="ftr"/>
          </p:nvPr>
        </p:nvSpPr>
        <p:spPr/>
        <p:txBody>
          <a:bodyPr numCol="1"/>
          <a:lstStyle/>
          <a:p>
            <a:endParaRPr lang="en-US"/>
          </a:p>
        </p:txBody>
      </p:sp>
      <p:sp>
        <p:nvSpPr>
          <p:cNvPr id="6" name="Slide Number Placeholder 5"/>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358874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sz="half"/>
          </p:nvPr>
        </p:nvSpPr>
        <p:spPr>
          <a:xfrm>
            <a:off x="838200" y="1825625"/>
            <a:ext cx="5181600" cy="4351338"/>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idx="2" sz="half"/>
          </p:nvPr>
        </p:nvSpPr>
        <p:spPr>
          <a:xfrm>
            <a:off x="6172200" y="1825625"/>
            <a:ext cx="5181600" cy="4351338"/>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4187273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numCol="1"/>
          <a:lstStyle/>
          <a:p>
            <a:r>
              <a:rPr lang="en-US" smtClean="0"/>
              <a:t>Click to edit Master title style</a:t>
            </a:r>
            <a:endParaRPr lang="en-US"/>
          </a:p>
        </p:txBody>
      </p:sp>
      <p:sp>
        <p:nvSpPr>
          <p:cNvPr id="3" name="Text Placeholder 2"/>
          <p:cNvSpPr>
            <a:spLocks noGrp="1"/>
          </p:cNvSpPr>
          <p:nvPr>
            <p:ph idx="1" type="body"/>
          </p:nvPr>
        </p:nvSpPr>
        <p:spPr>
          <a:xfrm>
            <a:off x="839788" y="1681163"/>
            <a:ext cx="5157787"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4" name="Content Placeholder 3"/>
          <p:cNvSpPr>
            <a:spLocks noGrp="1"/>
          </p:cNvSpPr>
          <p:nvPr>
            <p:ph idx="2" sz="half"/>
          </p:nvPr>
        </p:nvSpPr>
        <p:spPr>
          <a:xfrm>
            <a:off x="839788" y="2505075"/>
            <a:ext cx="5157787" cy="3684588"/>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idx="3" sz="quarter" type="body"/>
          </p:nvPr>
        </p:nvSpPr>
        <p:spPr>
          <a:xfrm>
            <a:off x="6172200" y="1681163"/>
            <a:ext cx="5183188" cy="823912"/>
          </a:xfrm>
        </p:spPr>
        <p:txBody>
          <a:bodyPr anchor="b" numCol="1"/>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6" name="Content Placeholder 5"/>
          <p:cNvSpPr>
            <a:spLocks noGrp="1"/>
          </p:cNvSpPr>
          <p:nvPr>
            <p:ph idx="4" sz="quarter"/>
          </p:nvPr>
        </p:nvSpPr>
        <p:spPr>
          <a:xfrm>
            <a:off x="6172200" y="2505075"/>
            <a:ext cx="5183188" cy="3684588"/>
          </a:xfrm>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8" name="Footer Placeholder 7"/>
          <p:cNvSpPr>
            <a:spLocks noGrp="1"/>
          </p:cNvSpPr>
          <p:nvPr>
            <p:ph idx="11" sz="quarter" type="ftr"/>
          </p:nvPr>
        </p:nvSpPr>
        <p:spPr/>
        <p:txBody>
          <a:bodyPr numCol="1"/>
          <a:lstStyle/>
          <a:p>
            <a:endParaRPr lang="en-US"/>
          </a:p>
        </p:txBody>
      </p:sp>
      <p:sp>
        <p:nvSpPr>
          <p:cNvPr id="9" name="Slide Number Placeholder 8"/>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3575364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4" name="Footer Placeholder 3"/>
          <p:cNvSpPr>
            <a:spLocks noGrp="1"/>
          </p:cNvSpPr>
          <p:nvPr>
            <p:ph idx="11" sz="quarter" type="ftr"/>
          </p:nvPr>
        </p:nvSpPr>
        <p:spPr/>
        <p:txBody>
          <a:bodyPr numCol="1"/>
          <a:lstStyle/>
          <a:p>
            <a:endParaRPr lang="en-US"/>
          </a:p>
        </p:txBody>
      </p:sp>
      <p:sp>
        <p:nvSpPr>
          <p:cNvPr id="5" name="Slide Number Placeholder 4"/>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25331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 name=""/>
        <p:cNvGrpSpPr/>
        <p:nvPr/>
      </p:nvGrpSpPr>
      <p:grpSpPr>
        <a:xfrm>
          <a:off x="0" y="0"/>
          <a:ext cx="0" cy="0"/>
          <a:chOff x="0" y="0"/>
          <a:chExt cx="0" cy="0"/>
        </a:xfrm>
      </p:grpSpPr>
      <p:sp>
        <p:nvSpPr>
          <p:cNvPr id="2" name="Date Placeholder 1"/>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3" name="Footer Placeholder 2"/>
          <p:cNvSpPr>
            <a:spLocks noGrp="1"/>
          </p:cNvSpPr>
          <p:nvPr>
            <p:ph idx="11" sz="quarter" type="ftr"/>
          </p:nvPr>
        </p:nvSpPr>
        <p:spPr/>
        <p:txBody>
          <a:bodyPr numCol="1"/>
          <a:lstStyle/>
          <a:p>
            <a:endParaRPr lang="en-US"/>
          </a:p>
        </p:txBody>
      </p:sp>
      <p:sp>
        <p:nvSpPr>
          <p:cNvPr id="4" name="Slide Number Placeholder 3"/>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86338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numCol="1"/>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idx="2" sz="half" type="body"/>
          </p:nvPr>
        </p:nvSpPr>
        <p:spPr>
          <a:xfrm>
            <a:off x="839788" y="2057400"/>
            <a:ext cx="3932237"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49898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numCol="1"/>
          <a:lstStyle>
            <a:lvl1pPr>
              <a:defRPr sz="3200"/>
            </a:lvl1pPr>
          </a:lstStyle>
          <a:p>
            <a:r>
              <a:rPr lang="en-US" smtClean="0"/>
              <a:t>Click to edit Master title style</a:t>
            </a:r>
            <a:endParaRPr lang="en-US"/>
          </a:p>
        </p:txBody>
      </p:sp>
      <p:sp>
        <p:nvSpPr>
          <p:cNvPr id="3" name="Picture Placeholder 2"/>
          <p:cNvSpPr>
            <a:spLocks noGrp="1"/>
          </p:cNvSpPr>
          <p:nvPr>
            <p:ph idx="1" type="pic"/>
          </p:nvPr>
        </p:nvSpPr>
        <p:spPr>
          <a:xfrm>
            <a:off x="5183188" y="987425"/>
            <a:ext cx="6172200" cy="4873625"/>
          </a:xfrm>
        </p:spPr>
        <p:txBody>
          <a:bodyPr numCol="1"/>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4" name="Text Placeholder 3"/>
          <p:cNvSpPr>
            <a:spLocks noGrp="1"/>
          </p:cNvSpPr>
          <p:nvPr>
            <p:ph idx="2" sz="half" type="body"/>
          </p:nvPr>
        </p:nvSpPr>
        <p:spPr>
          <a:xfrm>
            <a:off x="839788" y="2057400"/>
            <a:ext cx="3932237" cy="3811588"/>
          </a:xfrm>
        </p:spPr>
        <p:txBody>
          <a:bodyPr numCol="1"/>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5" name="Date Placeholder 4"/>
          <p:cNvSpPr>
            <a:spLocks noGrp="1"/>
          </p:cNvSpPr>
          <p:nvPr>
            <p:ph idx="10" sz="half" type="dt"/>
          </p:nvPr>
        </p:nvSpPr>
        <p:spPr/>
        <p:txBody>
          <a:bodyPr numCol="1"/>
          <a:lstStyle/>
          <a:p>
            <a:fld id="{2026EAF8-0BBF-426E-A875-91F15FF2B6D1}" type="datetimeFigureOut">
              <a:rPr lang="en-US" smtClean="0"/>
              <a:t>11/22/2015</a:t>
            </a:fld>
            <a:endParaRPr lang="en-US"/>
          </a:p>
        </p:txBody>
      </p:sp>
      <p:sp>
        <p:nvSpPr>
          <p:cNvPr id="6" name="Footer Placeholder 5"/>
          <p:cNvSpPr>
            <a:spLocks noGrp="1"/>
          </p:cNvSpPr>
          <p:nvPr>
            <p:ph idx="11" sz="quarter" type="ftr"/>
          </p:nvPr>
        </p:nvSpPr>
        <p:spPr/>
        <p:txBody>
          <a:bodyPr numCol="1"/>
          <a:lstStyle/>
          <a:p>
            <a:endParaRPr lang="en-US"/>
          </a:p>
        </p:txBody>
      </p:sp>
      <p:sp>
        <p:nvSpPr>
          <p:cNvPr id="7" name="Slide Number Placeholder 6"/>
          <p:cNvSpPr>
            <a:spLocks noGrp="1"/>
          </p:cNvSpPr>
          <p:nvPr>
            <p:ph idx="12" sz="quarter" type="sldNum"/>
          </p:nvPr>
        </p:nvSpPr>
        <p:spPr/>
        <p:txBody>
          <a:bodyPr numCol="1"/>
          <a:lstStyle/>
          <a:p>
            <a:fld id="{AD82E535-F9F3-49D6-B3CF-E4932E2EC8A7}" type="slidenum">
              <a:rPr lang="en-US" smtClean="0"/>
              <a:t>‹#›</a:t>
            </a:fld>
            <a:endParaRPr lang="en-US"/>
          </a:p>
        </p:txBody>
      </p:sp>
    </p:spTree>
    <p:extLst>
      <p:ext uri="{BB962C8B-B14F-4D97-AF65-F5344CB8AC3E}">
        <p14:creationId xmlns:p14="http://schemas.microsoft.com/office/powerpoint/2010/main" val="2809646146"/>
      </p:ext>
    </p:extLst>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anchor="ctr" bIns="45720" lIns="91440" numCol="1" rIns="91440" rtlCol="0" tIns="45720" vert="horz">
            <a:normAutofit/>
          </a:bodyPr>
          <a:lstStyle/>
          <a:p>
            <a:r>
              <a:rPr lang="en-US" smtClean="0"/>
              <a:t>Click to edit Master title style</a:t>
            </a:r>
            <a:endParaRPr lang="en-US"/>
          </a:p>
        </p:txBody>
      </p:sp>
      <p:sp>
        <p:nvSpPr>
          <p:cNvPr id="3" name="Text Placeholder 2"/>
          <p:cNvSpPr>
            <a:spLocks noGrp="1"/>
          </p:cNvSpPr>
          <p:nvPr>
            <p:ph idx="1" type="body"/>
          </p:nvPr>
        </p:nvSpPr>
        <p:spPr>
          <a:xfrm>
            <a:off x="838200" y="1825625"/>
            <a:ext cx="10515600" cy="4351338"/>
          </a:xfrm>
          <a:prstGeom prst="rect">
            <a:avLst/>
          </a:prstGeom>
        </p:spPr>
        <p:txBody>
          <a:bodyPr bIns="45720" lIns="91440" numCol="1" rIns="91440" rtlCol="0" tIns="45720"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idx="2" sz="half" type="dt"/>
          </p:nvPr>
        </p:nvSpPr>
        <p:spPr>
          <a:xfrm>
            <a:off x="838200" y="6356350"/>
            <a:ext cx="2743200" cy="365125"/>
          </a:xfrm>
          <a:prstGeom prst="rect">
            <a:avLst/>
          </a:prstGeom>
        </p:spPr>
        <p:txBody>
          <a:bodyPr anchor="ctr" bIns="45720" lIns="91440" numCol="1" rIns="91440" rtlCol="0" tIns="45720" vert="horz"/>
          <a:lstStyle>
            <a:lvl1pPr algn="l">
              <a:defRPr sz="1200">
                <a:solidFill>
                  <a:schemeClr val="tx1">
                    <a:tint val="75000"/>
                  </a:schemeClr>
                </a:solidFill>
              </a:defRPr>
            </a:lvl1pPr>
          </a:lstStyle>
          <a:p>
            <a:fld id="{2026EAF8-0BBF-426E-A875-91F15FF2B6D1}" type="datetimeFigureOut">
              <a:rPr lang="en-US" smtClean="0"/>
              <a:t>11/22/2015</a:t>
            </a:fld>
            <a:endParaRPr lang="en-US"/>
          </a:p>
        </p:txBody>
      </p:sp>
      <p:sp>
        <p:nvSpPr>
          <p:cNvPr id="5" name="Footer Placeholder 4"/>
          <p:cNvSpPr>
            <a:spLocks noGrp="1"/>
          </p:cNvSpPr>
          <p:nvPr>
            <p:ph idx="3" sz="quarter" type="ftr"/>
          </p:nvPr>
        </p:nvSpPr>
        <p:spPr>
          <a:xfrm>
            <a:off x="4038600" y="6356350"/>
            <a:ext cx="4114800" cy="365125"/>
          </a:xfrm>
          <a:prstGeom prst="rect">
            <a:avLst/>
          </a:prstGeom>
        </p:spPr>
        <p:txBody>
          <a:bodyPr anchor="ctr" bIns="45720" lIns="91440" numCol="1" rIns="91440" rtlCol="0" tIns="45720" vert="horz"/>
          <a:lstStyle>
            <a:lvl1pPr algn="ctr">
              <a:defRPr sz="12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8610600" y="6356350"/>
            <a:ext cx="2743200" cy="365125"/>
          </a:xfrm>
          <a:prstGeom prst="rect">
            <a:avLst/>
          </a:prstGeom>
        </p:spPr>
        <p:txBody>
          <a:bodyPr anchor="ctr" bIns="45720" lIns="91440" numCol="1" rIns="91440" rtlCol="0" tIns="45720" vert="horz"/>
          <a:lstStyle>
            <a:lvl1pPr algn="r">
              <a:defRPr sz="1200">
                <a:solidFill>
                  <a:schemeClr val="tx1">
                    <a:tint val="75000"/>
                  </a:schemeClr>
                </a:solidFill>
              </a:defRPr>
            </a:lvl1pPr>
          </a:lstStyle>
          <a:p>
            <a:fld id="{AD82E535-F9F3-49D6-B3CF-E4932E2EC8A7}" type="slidenum">
              <a:rPr lang="en-US" smtClean="0"/>
              <a:t>‹#›</a:t>
            </a:fld>
            <a:endParaRPr lang="en-US"/>
          </a:p>
        </p:txBody>
      </p:sp>
    </p:spTree>
    <p:extLst>
      <p:ext uri="{BB962C8B-B14F-4D97-AF65-F5344CB8AC3E}">
        <p14:creationId xmlns:p14="http://schemas.microsoft.com/office/powerpoint/2010/main" val="2801586847"/>
      </p:ext>
    </p:extLst>
  </p:cSld>
  <p:clrMap accent1="accent1" accent2="accent2" accent3="accent3" accent4="accent4" accent5="accent5" accent6="accent6" bg1="lt1" bg2="lt2" folHlink="folHlink" hlink="hlink" tx1="dk1" tx2="dk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txStyles>
    <p:titleStyle>
      <a:lvl1pPr algn="l" defTabSz="914400" eaLnBrk="1" hangingPunct="1" latinLnBrk="0" rtl="0">
        <a:lnSpc>
          <a:spcPct val="90000"/>
        </a:lnSpc>
        <a:spcBef>
          <a:spcPct val="0"/>
        </a:spcBef>
        <a:buNone/>
        <a:defRPr kern="1200" sz="44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p:bodyStyle>
    <p:otherStyle>
      <a:defPPr>
        <a:defRPr lang="en-US"/>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<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numCol="1"/>
          <a:lstStyle/>
          <a:p>
            <a:r>
              <a:rPr b="1" dirty="0" lang="en-US" smtClean="0"/>
              <a:t>Critical Thinking</a:t>
            </a:r>
            <a:endParaRPr b="1" dirty="0" lang="en-US"/>
          </a:p>
        </p:txBody>
      </p:sp>
    </p:spTree>
    <p:extLst>
      <p:ext uri="{BB962C8B-B14F-4D97-AF65-F5344CB8AC3E}">
        <p14:creationId xmlns:p14="http://schemas.microsoft.com/office/powerpoint/2010/main" val="3366968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b="1" dirty="0" lang="en-US" smtClean="0"/>
              <a:t>Observation = </a:t>
            </a:r>
            <a:r>
              <a:rPr b="1" dirty="0" lang="en-US" smtClean="0"/>
              <a:t>King of Science</a:t>
            </a:r>
            <a:endParaRPr b="1" dirty="0" lang="en-US"/>
          </a:p>
        </p:txBody>
      </p:sp>
      <p:sp>
        <p:nvSpPr>
          <p:cNvPr id="3" name="Content Placeholder 2"/>
          <p:cNvSpPr>
            <a:spLocks noGrp="1"/>
          </p:cNvSpPr>
          <p:nvPr>
            <p:ph idx="1"/>
          </p:nvPr>
        </p:nvSpPr>
        <p:spPr/>
        <p:txBody>
          <a:bodyPr numCol="1">
            <a:normAutofit/>
          </a:bodyPr>
          <a:lstStyle/>
          <a:p>
            <a:pPr indent="0" marL="0">
              <a:buNone/>
            </a:pPr>
            <a:r>
              <a:rPr dirty="0" lang="en-US" smtClean="0" sz="2000"/>
              <a:t>Laws of physichttp://www.hoodrivernews.com/obituaries/2015/nov/20/william-delaney/s</a:t>
            </a:r>
          </a:p>
          <a:p>
            <a:r>
              <a:rPr dirty="0" lang="en-US" sz="2000"/>
              <a:t>T</a:t>
            </a:r>
            <a:r>
              <a:rPr dirty="0" lang="en-US" smtClean="0" sz="2000"/>
              <a:t>hings we </a:t>
            </a:r>
            <a:r>
              <a:rPr dirty="0" i="1" lang="en-US" smtClean="0" sz="2000" u="sng"/>
              <a:t>cannot prove </a:t>
            </a:r>
            <a:r>
              <a:rPr dirty="0" lang="en-US" smtClean="0" sz="2000"/>
              <a:t>but can </a:t>
            </a:r>
            <a:r>
              <a:rPr dirty="0" i="1" lang="en-US" smtClean="0" sz="2000" u="sng"/>
              <a:t>observe</a:t>
            </a:r>
            <a:r>
              <a:rPr dirty="0" lang="en-US" smtClean="0" sz="2000"/>
              <a:t> them without exception</a:t>
            </a:r>
          </a:p>
          <a:p>
            <a:r>
              <a:rPr dirty="0" lang="en-US" smtClean="0" sz="2000"/>
              <a:t>Cannot define what something is, rather we define it by the effect that is has on it’s surroundings;</a:t>
            </a:r>
          </a:p>
          <a:p>
            <a:pPr lvl="2"/>
            <a:r>
              <a:rPr dirty="0" lang="en-US" smtClean="0"/>
              <a:t>Gravity: </a:t>
            </a:r>
          </a:p>
          <a:p>
            <a:pPr lvl="3"/>
            <a:r>
              <a:rPr dirty="0" lang="en-US" smtClean="0" sz="2000"/>
              <a:t>space time bend…but what is space time?</a:t>
            </a:r>
          </a:p>
          <a:p>
            <a:pPr lvl="3"/>
            <a:r>
              <a:rPr dirty="0" lang="en-US" smtClean="0" sz="2000"/>
              <a:t>Photon exchange….but what is/ are photons? </a:t>
            </a:r>
          </a:p>
          <a:p>
            <a:pPr lvl="2"/>
            <a:r>
              <a:rPr dirty="0" lang="en-US" smtClean="0"/>
              <a:t>Cannot explain why electron has the mass it does or what it’s exact pathway is or even if it is a particle or a packet of waves…. But we know how it reacts to stimulus and what it does to other objects nearby.</a:t>
            </a:r>
          </a:p>
          <a:p>
            <a:pPr lvl="2"/>
            <a:r>
              <a:rPr dirty="0" lang="en-US" smtClean="0"/>
              <a:t>Don’t know what electric field lines are or even if they are lines at all, but we know the effect this field has on surrounding objects.</a:t>
            </a:r>
          </a:p>
          <a:p>
            <a:pPr algn="ctr" indent="0" marL="0">
              <a:buNone/>
            </a:pPr>
            <a:endParaRPr dirty="0" lang="en-US" sz="2000"/>
          </a:p>
        </p:txBody>
      </p:sp>
    </p:spTree>
    <p:extLst>
      <p:ext uri="{BB962C8B-B14F-4D97-AF65-F5344CB8AC3E}">
        <p14:creationId xmlns:p14="http://schemas.microsoft.com/office/powerpoint/2010/main" val="2985531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b="1" dirty="0" lang="en-US" smtClean="0"/>
              <a:t>Why observation is king	</a:t>
            </a:r>
            <a:endParaRPr b="1" dirty="0" lang="en-US"/>
          </a:p>
        </p:txBody>
      </p:sp>
      <p:sp>
        <p:nvSpPr>
          <p:cNvPr id="3" name="Content Placeholder 2"/>
          <p:cNvSpPr>
            <a:spLocks noGrp="1"/>
          </p:cNvSpPr>
          <p:nvPr>
            <p:ph idx="1"/>
          </p:nvPr>
        </p:nvSpPr>
        <p:spPr/>
        <p:txBody>
          <a:bodyPr numCol="1">
            <a:normAutofit/>
          </a:bodyPr>
          <a:lstStyle/>
          <a:p>
            <a:r>
              <a:rPr dirty="0" lang="en-US" smtClean="0" sz="2000"/>
              <a:t>Is immune to our personal/ intellectual bias.</a:t>
            </a:r>
          </a:p>
          <a:p>
            <a:r>
              <a:rPr dirty="0" lang="en-US" smtClean="0" sz="2000"/>
              <a:t>Allows us to share our reasoning in a way that does not </a:t>
            </a:r>
            <a:r>
              <a:rPr b="1" dirty="0" i="1" lang="en-US" smtClean="0" sz="2000"/>
              <a:t>tell</a:t>
            </a:r>
            <a:r>
              <a:rPr dirty="0" lang="en-US" smtClean="0" sz="2000"/>
              <a:t> someone what to think.</a:t>
            </a:r>
          </a:p>
          <a:p>
            <a:r>
              <a:rPr dirty="0" lang="en-US" smtClean="0" sz="2000"/>
              <a:t>Allows others to identify weaknesses and come up with alternative theories which explain the same observations.</a:t>
            </a:r>
            <a:endParaRPr dirty="0" lang="en-US" sz="2000"/>
          </a:p>
          <a:p>
            <a:r>
              <a:rPr b="1" dirty="0" lang="en-US" smtClean="0" sz="2000"/>
              <a:t>TELLS US WE’RE WRONG = CRITICAL THINKING TRIGGER</a:t>
            </a:r>
          </a:p>
        </p:txBody>
      </p:sp>
    </p:spTree>
    <p:extLst>
      <p:ext uri="{BB962C8B-B14F-4D97-AF65-F5344CB8AC3E}">
        <p14:creationId xmlns:p14="http://schemas.microsoft.com/office/powerpoint/2010/main" val="232295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ctr"/>
            <a:r>
              <a:rPr b="1" dirty="0" lang="en-US" smtClean="0"/>
              <a:t>Sharing observations </a:t>
            </a:r>
            <a:r>
              <a:rPr b="1" dirty="0" lang="en-US" smtClean="0"/>
              <a:t>= </a:t>
            </a:r>
            <a:r>
              <a:rPr b="1" dirty="0" lang="en-US" smtClean="0"/>
              <a:t>sharing stories??	</a:t>
            </a:r>
            <a:endParaRPr b="1" dirty="0" lang="en-US"/>
          </a:p>
        </p:txBody>
      </p:sp>
      <p:sp>
        <p:nvSpPr>
          <p:cNvPr id="3" name="Content Placeholder 2"/>
          <p:cNvSpPr>
            <a:spLocks noGrp="1"/>
          </p:cNvSpPr>
          <p:nvPr>
            <p:ph idx="1"/>
          </p:nvPr>
        </p:nvSpPr>
        <p:spPr/>
        <p:txBody>
          <a:bodyPr numCol="1">
            <a:normAutofit lnSpcReduction="10000"/>
          </a:bodyPr>
          <a:lstStyle/>
          <a:p>
            <a:pPr indent="0" marL="0">
              <a:buNone/>
            </a:pPr>
            <a:r>
              <a:rPr dirty="0" lang="en-US" smtClean="0"/>
              <a:t>**survival mechanism</a:t>
            </a:r>
          </a:p>
          <a:p>
            <a:pPr indent="0" marL="0">
              <a:buNone/>
            </a:pPr>
            <a:r>
              <a:rPr dirty="0" lang="en-US" smtClean="0"/>
              <a:t>Education/science spawned from sharing our observations with one another. </a:t>
            </a:r>
          </a:p>
          <a:p>
            <a:pPr lvl="1"/>
            <a:r>
              <a:rPr dirty="0" lang="en-US" smtClean="0"/>
              <a:t>Science, art, literature, plays, music, etc.</a:t>
            </a:r>
          </a:p>
          <a:p>
            <a:pPr lvl="1"/>
            <a:r>
              <a:rPr dirty="0" lang="en-US" smtClean="0"/>
              <a:t>Family/ relationships: Sharing our stories/ experiences/ observations is how we teach our children as well as how we build trust and understanding between us.</a:t>
            </a:r>
          </a:p>
          <a:p>
            <a:pPr indent="0" lvl="1" marL="457200">
              <a:buNone/>
            </a:pPr>
            <a:endParaRPr dirty="0" lang="en-US" smtClean="0"/>
          </a:p>
          <a:p>
            <a:pPr indent="0" marL="0">
              <a:buNone/>
            </a:pPr>
            <a:r>
              <a:rPr dirty="0" lang="en-US" smtClean="0"/>
              <a:t>****Why </a:t>
            </a:r>
            <a:r>
              <a:rPr dirty="0" lang="en-US"/>
              <a:t>do we help each other solve individual </a:t>
            </a:r>
            <a:r>
              <a:rPr dirty="0" lang="en-US" smtClean="0"/>
              <a:t>problems in school, </a:t>
            </a:r>
            <a:r>
              <a:rPr dirty="0" lang="en-US"/>
              <a:t>yet rarely if ever does anyone share their </a:t>
            </a:r>
            <a:r>
              <a:rPr dirty="0" lang="en-US" smtClean="0"/>
              <a:t>own experiences, observations, and conclusions, i.e. their </a:t>
            </a:r>
            <a:r>
              <a:rPr b="1" dirty="0" i="1" lang="en-US" smtClean="0"/>
              <a:t>study </a:t>
            </a:r>
            <a:r>
              <a:rPr b="1" dirty="0" i="1" lang="en-US"/>
              <a:t>methods</a:t>
            </a:r>
            <a:r>
              <a:rPr dirty="0" lang="en-US"/>
              <a:t>?</a:t>
            </a:r>
          </a:p>
          <a:p>
            <a:pPr indent="0" lvl="1" marL="457200">
              <a:buNone/>
            </a:pPr>
            <a:endParaRPr b="1" dirty="0" lang="en-US" smtClean="0"/>
          </a:p>
          <a:p>
            <a:pPr lvl="4"/>
            <a:endParaRPr dirty="0" lang="en-US"/>
          </a:p>
        </p:txBody>
      </p:sp>
    </p:spTree>
    <p:extLst>
      <p:ext uri="{BB962C8B-B14F-4D97-AF65-F5344CB8AC3E}">
        <p14:creationId xmlns:p14="http://schemas.microsoft.com/office/powerpoint/2010/main" val="144741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22250"/>
            <a:ext cx="10677525" cy="1603375"/>
          </a:xfrm>
        </p:spPr>
        <p:txBody>
          <a:bodyPr numCol="1">
            <a:normAutofit/>
          </a:bodyPr>
          <a:lstStyle/>
          <a:p>
            <a:pPr algn="ctr"/>
            <a:r>
              <a:rPr b="1" dirty="0" lang="en-US" smtClean="0"/>
              <a:t>My observations</a:t>
            </a:r>
            <a:br>
              <a:rPr b="1" dirty="0" lang="en-US" smtClean="0"/>
            </a:br>
            <a:r>
              <a:rPr b="1" dirty="0" lang="en-US" smtClean="0" sz="2700"/>
              <a:t>What I learned the hard way in two years and what someone could have told me in five minutes</a:t>
            </a:r>
            <a:endParaRPr dirty="0" lang="en-US" sz="2700"/>
          </a:p>
        </p:txBody>
      </p:sp>
      <p:sp>
        <p:nvSpPr>
          <p:cNvPr id="3" name="Content Placeholder 2"/>
          <p:cNvSpPr>
            <a:spLocks noGrp="1"/>
          </p:cNvSpPr>
          <p:nvPr>
            <p:ph idx="1"/>
          </p:nvPr>
        </p:nvSpPr>
        <p:spPr>
          <a:xfrm>
            <a:off x="666749" y="2054225"/>
            <a:ext cx="10515600" cy="4351338"/>
          </a:xfrm>
        </p:spPr>
        <p:txBody>
          <a:bodyPr numCol="1">
            <a:normAutofit/>
          </a:bodyPr>
          <a:lstStyle/>
          <a:p>
            <a:pPr indent="0" marL="0">
              <a:buNone/>
            </a:pPr>
            <a:r>
              <a:rPr b="1" dirty="0" lang="en-US" sz="2000"/>
              <a:t>H</a:t>
            </a:r>
            <a:r>
              <a:rPr b="1" dirty="0" lang="en-US" smtClean="0" sz="2000"/>
              <a:t>ow </a:t>
            </a:r>
            <a:r>
              <a:rPr b="1" dirty="0" lang="en-US" sz="2000"/>
              <a:t>to solve </a:t>
            </a:r>
            <a:r>
              <a:rPr b="1" dirty="0" lang="en-US" smtClean="0" sz="2000"/>
              <a:t>problems and trigger CT:</a:t>
            </a:r>
          </a:p>
          <a:p>
            <a:pPr lvl="1"/>
            <a:r>
              <a:rPr b="1" dirty="0" lang="en-US" smtClean="0" sz="2000"/>
              <a:t>Write down problem (A) and the solution (B): </a:t>
            </a:r>
            <a:r>
              <a:rPr dirty="0" lang="en-US" smtClean="0" sz="2000"/>
              <a:t>this is not cheating, the challenge is to get from A-B</a:t>
            </a:r>
          </a:p>
          <a:p>
            <a:pPr lvl="1"/>
            <a:r>
              <a:rPr b="1" dirty="0" lang="en-US" smtClean="0" sz="2000"/>
              <a:t>Try it</a:t>
            </a:r>
          </a:p>
          <a:p>
            <a:pPr lvl="1"/>
            <a:r>
              <a:rPr b="1" dirty="0" lang="en-US" smtClean="0" sz="2000"/>
              <a:t>Get it wrong</a:t>
            </a:r>
          </a:p>
          <a:p>
            <a:pPr lvl="1"/>
            <a:r>
              <a:rPr b="1" dirty="0" lang="en-US" smtClean="0" sz="2000"/>
              <a:t>Review example </a:t>
            </a:r>
            <a:r>
              <a:rPr dirty="0" lang="en-US" smtClean="0" sz="2000"/>
              <a:t>(do not look at solution manual or ask a question)</a:t>
            </a:r>
            <a:r>
              <a:rPr dirty="0" lang="en-US" smtClean="0" sz="2000">
                <a:sym charset="2" panose="05000000000000000000" pitchFamily="2" typeface="Wingdings"/>
              </a:rPr>
              <a:t> CRITICAL THINKING TRIGGERED/ appreciation for details facilitated.</a:t>
            </a:r>
          </a:p>
          <a:p>
            <a:pPr lvl="1"/>
            <a:r>
              <a:rPr b="1" dirty="0" lang="en-US" smtClean="0" sz="2000">
                <a:sym charset="2" panose="05000000000000000000" pitchFamily="2" typeface="Wingdings"/>
              </a:rPr>
              <a:t>Repeat</a:t>
            </a:r>
          </a:p>
          <a:p>
            <a:pPr lvl="1"/>
            <a:r>
              <a:rPr b="1" dirty="0" i="1" lang="en-US" smtClean="0" sz="2000">
                <a:sym charset="2" panose="05000000000000000000" pitchFamily="2" typeface="Wingdings"/>
              </a:rPr>
              <a:t>NOW</a:t>
            </a:r>
            <a:r>
              <a:rPr b="1" dirty="0" lang="en-US" smtClean="0" sz="2000">
                <a:sym charset="2" panose="05000000000000000000" pitchFamily="2" typeface="Wingdings"/>
              </a:rPr>
              <a:t> ask question- </a:t>
            </a:r>
            <a:r>
              <a:rPr dirty="0" lang="en-US" smtClean="0" sz="2000">
                <a:sym charset="2" panose="05000000000000000000" pitchFamily="2" typeface="Wingdings"/>
              </a:rPr>
              <a:t>whether you got the answer or not, the important thing is HOW MUCH THINKING WENT INTO IT  lifting weights on the brain</a:t>
            </a:r>
          </a:p>
          <a:p>
            <a:pPr lvl="1"/>
            <a:r>
              <a:rPr dirty="0" lang="en-US" smtClean="0" sz="2000">
                <a:sym charset="2" panose="05000000000000000000" pitchFamily="2" typeface="Wingdings"/>
              </a:rPr>
              <a:t>If this does not produce results, then </a:t>
            </a:r>
            <a:r>
              <a:rPr b="1" dirty="0" lang="en-US" smtClean="0" sz="2000">
                <a:sym charset="2" panose="05000000000000000000" pitchFamily="2" typeface="Wingdings"/>
              </a:rPr>
              <a:t>adapt: do more problems.</a:t>
            </a:r>
          </a:p>
          <a:p>
            <a:endParaRPr dirty="0" lang="en-US" smtClean="0" sz="2000">
              <a:sym charset="2" panose="05000000000000000000" pitchFamily="2" typeface="Wingdings"/>
            </a:endParaRPr>
          </a:p>
          <a:p>
            <a:pPr indent="0" marL="0">
              <a:buNone/>
            </a:pPr>
            <a:endParaRPr dirty="0" lang="en-US" smtClean="0" sz="2000"/>
          </a:p>
          <a:p>
            <a:endParaRPr dirty="0" lang="en-US" sz="2000"/>
          </a:p>
        </p:txBody>
      </p:sp>
    </p:spTree>
    <p:extLst>
      <p:ext uri="{BB962C8B-B14F-4D97-AF65-F5344CB8AC3E}">
        <p14:creationId xmlns:p14="http://schemas.microsoft.com/office/powerpoint/2010/main" val="3712193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558" y="14366"/>
            <a:ext cx="10572750" cy="983161"/>
          </a:xfrm>
        </p:spPr>
        <p:txBody>
          <a:bodyPr numCol="1">
            <a:normAutofit fontScale="90000"/>
          </a:bodyPr>
          <a:lstStyle/>
          <a:p>
            <a:pPr algn="ctr"/>
            <a:r>
              <a:rPr b="1" dirty="0" lang="en-US" smtClean="0" sz="3100"/>
              <a:t>Effects beyond science/ </a:t>
            </a:r>
            <a:r>
              <a:rPr b="1" dirty="0" lang="en-US" sz="3100"/>
              <a:t>academics: The ability to connect A to </a:t>
            </a:r>
            <a:r>
              <a:rPr b="1" dirty="0" lang="en-US" smtClean="0" sz="3100"/>
              <a:t>B</a:t>
            </a:r>
            <a:r>
              <a:rPr b="1" dirty="0" lang="en-US"/>
              <a:t/>
            </a:r>
            <a:br>
              <a:rPr b="1" dirty="0" lang="en-US"/>
            </a:br>
            <a:endParaRPr b="1" dirty="0" lang="en-US"/>
          </a:p>
        </p:txBody>
      </p:sp>
      <p:sp>
        <p:nvSpPr>
          <p:cNvPr id="3" name="Content Placeholder 2"/>
          <p:cNvSpPr>
            <a:spLocks noGrp="1"/>
          </p:cNvSpPr>
          <p:nvPr>
            <p:ph idx="1"/>
          </p:nvPr>
        </p:nvSpPr>
        <p:spPr>
          <a:xfrm>
            <a:off x="395417" y="939114"/>
            <a:ext cx="10958384" cy="5585254"/>
          </a:xfrm>
        </p:spPr>
        <p:txBody>
          <a:bodyPr numCol="1">
            <a:normAutofit fontScale="70000" lnSpcReduction="20000"/>
          </a:bodyPr>
          <a:lstStyle/>
          <a:p>
            <a:pPr indent="0" marL="0">
              <a:buNone/>
            </a:pPr>
            <a:r>
              <a:rPr dirty="0" lang="en-US" smtClean="0"/>
              <a:t>Any </a:t>
            </a:r>
            <a:r>
              <a:rPr dirty="0" lang="en-US" smtClean="0"/>
              <a:t>curiosity/ obstacle/ life process that one wishes to understand can be stated in the form of a problem (A). To this problem a real life observation can be matched (B). If the mind is focused and critical thinking is invoked, the human brain is simply capable of establishing  connection from point A to point B. </a:t>
            </a:r>
            <a:endParaRPr dirty="0" lang="en-US" smtClean="0"/>
          </a:p>
          <a:p>
            <a:pPr indent="0" marL="0">
              <a:buNone/>
            </a:pPr>
            <a:endParaRPr dirty="0" lang="en-US" smtClean="0"/>
          </a:p>
          <a:p>
            <a:pPr indent="0" marL="0">
              <a:buNone/>
            </a:pPr>
            <a:r>
              <a:rPr dirty="0" lang="en-US" smtClean="0"/>
              <a:t>This </a:t>
            </a:r>
            <a:r>
              <a:rPr dirty="0" lang="en-US" smtClean="0"/>
              <a:t>is not to say that the connection (relationship) identified between A and B is necessarily correct, but it is a start. From here the typical scientific method is invoked: disprove it and challenge yourself or have others challenge your thinking thereby forcing you to go deeper into critical thought. From here your mind will either come up with yet another (alternative)</a:t>
            </a:r>
            <a:r>
              <a:rPr dirty="0" lang="en-US"/>
              <a:t> </a:t>
            </a:r>
            <a:r>
              <a:rPr dirty="0" lang="en-US" smtClean="0"/>
              <a:t>connection or it will identify previously ignored or overlooked possibilities and/ or relevant factors and repose the question.</a:t>
            </a:r>
          </a:p>
          <a:p>
            <a:pPr algn="ctr" indent="0" marL="914400">
              <a:buNone/>
            </a:pPr>
            <a:endParaRPr dirty="0" lang="en-US" smtClean="0"/>
          </a:p>
          <a:p>
            <a:pPr algn="ctr" indent="0" marL="914400">
              <a:buNone/>
            </a:pPr>
            <a:r>
              <a:rPr dirty="0" lang="en-US" smtClean="0"/>
              <a:t>“</a:t>
            </a:r>
            <a:r>
              <a:rPr dirty="0" lang="en-US"/>
              <a:t>Insanity: doing the same thing over and over again and expecting different results.”</a:t>
            </a:r>
          </a:p>
          <a:p>
            <a:pPr algn="ctr" indent="0" marL="914400">
              <a:buNone/>
            </a:pPr>
            <a:r>
              <a:rPr dirty="0" lang="en-US"/>
              <a:t>-Albert </a:t>
            </a:r>
            <a:r>
              <a:rPr dirty="0" lang="en-US" smtClean="0"/>
              <a:t>Einstein</a:t>
            </a:r>
          </a:p>
          <a:p>
            <a:pPr algn="ctr" indent="0" marL="914400">
              <a:buNone/>
            </a:pPr>
            <a:endParaRPr dirty="0" lang="en-US" smtClean="0"/>
          </a:p>
          <a:p>
            <a:pPr indent="0" marL="0">
              <a:buNone/>
            </a:pPr>
            <a:r>
              <a:rPr dirty="0" lang="en-US" smtClean="0"/>
              <a:t>Essential </a:t>
            </a:r>
            <a:r>
              <a:rPr dirty="0" lang="en-US" smtClean="0"/>
              <a:t>to the process is that one is willing to put in the time and effort as well as to endure the frustration and adaptability that critical thinking involves. It is debatable whether or not we live in a universe where there always exists a coherent chain of cause and effect, but we have yet to disprove this, and the fact that we are ALWAYS able to find a cause to which we can ascribe a given phenomena says something profound about our universe; there is a cause to be identified. And if the cause can be identified and understood then we are in a much better position to manipulate it’s effects.</a:t>
            </a:r>
          </a:p>
        </p:txBody>
      </p:sp>
    </p:spTree>
    <p:extLst>
      <p:ext uri="{BB962C8B-B14F-4D97-AF65-F5344CB8AC3E}">
        <p14:creationId xmlns:p14="http://schemas.microsoft.com/office/powerpoint/2010/main" val="422531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4691"/>
          </a:xfrm>
        </p:spPr>
        <p:txBody>
          <a:bodyPr numCol="1"/>
          <a:lstStyle/>
          <a:p>
            <a:pPr algn="ctr"/>
            <a:r>
              <a:rPr b="1" dirty="0" lang="en-US" smtClean="0"/>
              <a:t>Personal Benefits</a:t>
            </a:r>
            <a:endParaRPr b="1" dirty="0" lang="en-US"/>
          </a:p>
        </p:txBody>
      </p:sp>
      <p:sp>
        <p:nvSpPr>
          <p:cNvPr id="3" name="Content Placeholder 2"/>
          <p:cNvSpPr>
            <a:spLocks noGrp="1"/>
          </p:cNvSpPr>
          <p:nvPr>
            <p:ph idx="1"/>
          </p:nvPr>
        </p:nvSpPr>
        <p:spPr>
          <a:xfrm>
            <a:off x="838200" y="1454922"/>
            <a:ext cx="10515600" cy="4351338"/>
          </a:xfrm>
        </p:spPr>
        <p:txBody>
          <a:bodyPr numCol="1">
            <a:normAutofit/>
          </a:bodyPr>
          <a:lstStyle/>
          <a:p>
            <a:pPr indent="0" marL="0">
              <a:buNone/>
            </a:pPr>
            <a:r>
              <a:rPr b="1" dirty="0" lang="en-US" smtClean="0" sz="2200"/>
              <a:t>Helps one articulate and express </a:t>
            </a:r>
            <a:r>
              <a:rPr b="1" dirty="0" lang="en-US" smtClean="0" sz="2200"/>
              <a:t>his or herself better: </a:t>
            </a:r>
            <a:r>
              <a:rPr dirty="0" lang="en-US" smtClean="0" sz="2200"/>
              <a:t>Critical thinking is like lifting weights on the brain. This is in large part why </a:t>
            </a:r>
            <a:r>
              <a:rPr dirty="0" lang="en-US" sz="2200"/>
              <a:t>educated individuals </a:t>
            </a:r>
            <a:r>
              <a:rPr dirty="0" lang="en-US" smtClean="0" sz="2200"/>
              <a:t>are often able to articulate their </a:t>
            </a:r>
            <a:r>
              <a:rPr dirty="0" lang="en-US" smtClean="0" sz="2200"/>
              <a:t>thoughts well- it is not just because they have a larger vocabulary, it is simply because their occupation tends to exercise their brain more than the average one. </a:t>
            </a:r>
          </a:p>
          <a:p>
            <a:pPr indent="0" marL="0">
              <a:buNone/>
            </a:pPr>
            <a:r>
              <a:rPr b="1" dirty="0" lang="en-US" smtClean="0" sz="2200"/>
              <a:t>***Try it for yourself and observe: </a:t>
            </a:r>
          </a:p>
          <a:p>
            <a:r>
              <a:rPr dirty="0" lang="en-US" smtClean="0" sz="2200"/>
              <a:t>do you find yourself saying, “it is on the tip of my tongue, but I lost it” more or less when in the middle of a difficult course involving critical thinking?</a:t>
            </a:r>
          </a:p>
          <a:p>
            <a:r>
              <a:rPr dirty="0" lang="en-US" smtClean="0" sz="2200"/>
              <a:t>When presented with an opportunity to engage in a discussion or debate that is of personal interest or importance to you do you find yourself backing down out of lack of ability to articulate the arguments/ thoughts that you have on the matter? How is this improved or altered when </a:t>
            </a:r>
            <a:r>
              <a:rPr dirty="0" lang="en-US" smtClean="0" sz="2200"/>
              <a:t>your brain is actively being “sharpened”?</a:t>
            </a:r>
          </a:p>
          <a:p>
            <a:pPr indent="0" marL="0">
              <a:buNone/>
            </a:pPr>
            <a:endParaRPr dirty="0" lang="en-US" smtClean="0" sz="2200"/>
          </a:p>
          <a:p>
            <a:endParaRPr dirty="0" lang="en-US" smtClean="0"/>
          </a:p>
          <a:p>
            <a:endParaRPr dirty="0" lang="en-US" smtClean="0"/>
          </a:p>
        </p:txBody>
      </p:sp>
    </p:spTree>
    <p:extLst>
      <p:ext uri="{BB962C8B-B14F-4D97-AF65-F5344CB8AC3E}">
        <p14:creationId xmlns:p14="http://schemas.microsoft.com/office/powerpoint/2010/main" val="4227166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7" y="132534"/>
            <a:ext cx="10505303" cy="831293"/>
          </a:xfrm>
        </p:spPr>
        <p:txBody>
          <a:bodyPr numCol="1">
            <a:normAutofit/>
          </a:bodyPr>
          <a:lstStyle/>
          <a:p>
            <a:r>
              <a:rPr b="1" dirty="0" lang="en-US" smtClean="0" sz="3600"/>
              <a:t>Personal Benefits Continued</a:t>
            </a:r>
            <a:endParaRPr b="1" dirty="0" lang="en-US" sz="3600"/>
          </a:p>
        </p:txBody>
      </p:sp>
      <p:sp>
        <p:nvSpPr>
          <p:cNvPr id="3" name="Content Placeholder 2"/>
          <p:cNvSpPr>
            <a:spLocks noGrp="1"/>
          </p:cNvSpPr>
          <p:nvPr>
            <p:ph idx="1"/>
          </p:nvPr>
        </p:nvSpPr>
        <p:spPr>
          <a:xfrm>
            <a:off x="378941" y="963827"/>
            <a:ext cx="10974859" cy="5295514"/>
          </a:xfrm>
        </p:spPr>
        <p:txBody>
          <a:bodyPr numCol="1">
            <a:normAutofit fontScale="77500" lnSpcReduction="20000"/>
          </a:bodyPr>
          <a:lstStyle/>
          <a:p>
            <a:r>
              <a:rPr b="1" dirty="0" lang="en-US" smtClean="0"/>
              <a:t>Comprehension: </a:t>
            </a:r>
            <a:r>
              <a:rPr dirty="0" lang="en-US" smtClean="0"/>
              <a:t>Many tasks on a day-to-day basis involve critical thinking such as a high-pressure situation that needs to be dealt with at work or a new skill that needs to be learned. Critical thought not only aids one in these situations, but if nothing else it increases one’s confidence in approaching them- something that in itself can make a dramatic difference.</a:t>
            </a:r>
            <a:endParaRPr b="1" dirty="0" lang="en-US" smtClean="0"/>
          </a:p>
          <a:p>
            <a:r>
              <a:rPr b="1" dirty="0" lang="en-US" smtClean="0"/>
              <a:t>Memorization techniques: </a:t>
            </a:r>
            <a:r>
              <a:rPr dirty="0" lang="en-US" smtClean="0"/>
              <a:t>The basic idea of attempting something without a solution manual or guide present and being willing to get it wrong in an effort to force your brain to think critically on it can also be utilized as a memorization technique.</a:t>
            </a:r>
          </a:p>
          <a:p>
            <a:pPr indent="0" marL="0">
              <a:buNone/>
            </a:pPr>
            <a:endParaRPr dirty="0" lang="en-US">
              <a:sym charset="2" panose="05000000000000000000" pitchFamily="2" typeface="Wingdings"/>
            </a:endParaRPr>
          </a:p>
          <a:p>
            <a:pPr indent="0" lvl="1" marL="457200">
              <a:buNone/>
            </a:pPr>
            <a:r>
              <a:rPr b="1" dirty="0" lang="en-US" smtClean="0"/>
              <a:t>***Try it yourself and observe: </a:t>
            </a:r>
            <a:r>
              <a:rPr dirty="0" lang="en-US" smtClean="0"/>
              <a:t>Find a private place (or not if your comfortable with talking to yourself) and rehearse a presentation out loud and without looking at any visual or written aid. Naturally you will get it wrong and stumble a LOT in the beginning – at some points you may get stuck so bad that you simply have to pull out some form of written aid, but by </a:t>
            </a:r>
            <a:r>
              <a:rPr dirty="0" i="1" lang="en-US" smtClean="0"/>
              <a:t>attempting</a:t>
            </a:r>
            <a:r>
              <a:rPr dirty="0" lang="en-US" smtClean="0"/>
              <a:t> it and</a:t>
            </a:r>
            <a:r>
              <a:rPr dirty="0" i="1" lang="en-US" smtClean="0"/>
              <a:t> stumbling </a:t>
            </a:r>
            <a:r>
              <a:rPr dirty="0" lang="en-US" smtClean="0"/>
              <a:t>you’ll find that you have forced your brain to engage and to </a:t>
            </a:r>
            <a:r>
              <a:rPr dirty="0" i="1" lang="en-US" smtClean="0"/>
              <a:t>think</a:t>
            </a:r>
            <a:r>
              <a:rPr dirty="0" lang="en-US" smtClean="0"/>
              <a:t> about what comes next. You have also trained your vocal muscles to the pattern of the speech (similar to how your hand sometimes knows what to do before your conscious brain does on a math exam). Repeated trials will successively show improvement, and by the 10</a:t>
            </a:r>
            <a:r>
              <a:rPr baseline="30000" dirty="0" lang="en-US" smtClean="0"/>
              <a:t>th</a:t>
            </a:r>
            <a:r>
              <a:rPr dirty="0" lang="en-US" smtClean="0"/>
              <a:t> or 15</a:t>
            </a:r>
            <a:r>
              <a:rPr baseline="30000" dirty="0" lang="en-US" smtClean="0"/>
              <a:t>th</a:t>
            </a:r>
            <a:r>
              <a:rPr dirty="0" lang="en-US" smtClean="0"/>
              <a:t> time you will likely not even need to bring a piece of paper with you. Furthermore, having mastered the details of what you wish to say, you may find yourself instead focusing on the more eloquent inflections of voice and body language while presenting- all of which are valuable skills when you have something to say.</a:t>
            </a:r>
          </a:p>
          <a:p>
            <a:pPr indent="0" lvl="1" marL="457200">
              <a:buNone/>
            </a:pPr>
            <a:endParaRPr b="1" dirty="0" lang="en-US"/>
          </a:p>
          <a:p>
            <a:pPr indent="0" lvl="1" marL="457200">
              <a:buNone/>
            </a:pPr>
            <a:endParaRPr b="1" dirty="0" i="1" lang="en-US"/>
          </a:p>
        </p:txBody>
      </p:sp>
    </p:spTree>
    <p:extLst>
      <p:ext uri="{BB962C8B-B14F-4D97-AF65-F5344CB8AC3E}">
        <p14:creationId xmlns:p14="http://schemas.microsoft.com/office/powerpoint/2010/main" val="2525442430"/>
      </p:ext>
    </p:extLst>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panose="020F0302020204030204"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panose="020F0502020204030204"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algn="ctr" cap="flat" cmpd="sng" w="6350">
          <a:solidFill>
            <a:schemeClr val="phClr"/>
          </a:solidFill>
          <a:prstDash val="solid"/>
          <a:miter lim="800000"/>
        </a:ln>
        <a:ln algn="ctr" cap="flat" cmpd="sng" w="12700">
          <a:solidFill>
            <a:schemeClr val="phClr"/>
          </a:solidFill>
          <a:prstDash val="solid"/>
          <a:miter lim="800000"/>
        </a:ln>
        <a:ln algn="ctr" cap="flat" cmpd="sng" w="19050">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http://schemas.openxmlformats.org/officeDocument/2006/extended-properties" xmlns:vt="http://schemas.openxmlformats.org/officeDocument/2006/docPropsVTypes">
  <Company>Portland State University</Company>
  <Words>1180</Words>
  <Paragraphs>52</Paragraphs>
  <Slides>8</Slides>
  <Notes>0</Notes>
  <TotalTime>344</TotalTime>
  <HiddenSlides>0</HiddenSlides>
  <MMClips>0</MMClips>
  <ScaleCrop>false</ScaleCrop>
  <HeadingPairs>
    <vt:vector baseType="variant" size="6">
      <vt:variant>
        <vt:lpstr>Fonts Used</vt:lpstr>
      </vt:variant>
      <vt:variant>
        <vt:i4>4</vt:i4>
      </vt:variant>
      <vt:variant>
        <vt:lpstr>Theme</vt:lpstr>
      </vt:variant>
      <vt:variant>
        <vt:i4>1</vt:i4>
      </vt:variant>
      <vt:variant>
        <vt:lpstr>Slide Titles</vt:lpstr>
      </vt:variant>
      <vt:variant>
        <vt:i4>8</vt:i4>
      </vt:variant>
    </vt:vector>
  </HeadingPairs>
  <TitlesOfParts>
    <vt:vector baseType="lpstr" size="13">
      <vt:lpstr>Arial</vt:lpstr>
      <vt:lpstr>Calibri</vt:lpstr>
      <vt:lpstr>Calibri Light</vt:lpstr>
      <vt:lpstr>Wingdings</vt:lpstr>
      <vt:lpstr>Office Theme</vt:lpstr>
      <vt:lpstr>Critical Thinking</vt:lpstr>
      <vt:lpstr>Observation = King of Science</vt:lpstr>
      <vt:lpstr>Why observation is king</vt:lpstr>
      <vt:lpstr>Sharing observations = sharing stories??</vt:lpstr>
      <vt:lpstr>My observations What I learned the hard way in two years and what someone could have told me in five minutes</vt:lpstr>
      <vt:lpstr>Effects beyond science/ academics: The ability to connect A to B</vt:lpstr>
      <vt:lpstr>Personal Benefits</vt:lpstr>
      <vt:lpstr>Personal Benefits Continued</vt:lpstr>
    </vt:vector>
  </TitlesOfParts>
  <LinksUpToDate>false</LinksUpToDate>
  <SharedDoc>false</SharedDoc>
  <HyperlinksChanged>false</HyperlinksChanged>
  <Application>Microsoft Office PowerPoint</Application>
  <AppVersion>15.0000</AppVersion>
  <PresentationFormat>Widescreen</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2015-11-10T01:43:18Z</dcterms:created>
  <dc:creator>Wayne Wignes</dc:creator>
  <cp:lastModifiedBy>Wayne Wignes</cp:lastModifiedBy>
  <dcterms:modified xsi:type="dcterms:W3CDTF">2015-11-22T23:41:11Z</dcterms:modified>
  <cp:revision>52</cp:revision>
  <dc:title>Critical Thinking</dc:title>
</cp:coreProperties>
</file>