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95" autoAdjust="0"/>
    <p:restoredTop sz="94660"/>
  </p:normalViewPr>
  <p:slideViewPr>
    <p:cSldViewPr snapToGrid="0">
      <p:cViewPr varScale="1">
        <p:scale>
          <a:sx n="113" d="100"/>
          <a:sy n="113" d="100"/>
        </p:scale>
        <p:origin x="1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9A289-AFE4-436B-B820-610A28C2BA36}"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402278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9A289-AFE4-436B-B820-610A28C2BA36}"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42449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9A289-AFE4-436B-B820-610A28C2BA36}"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13664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9A289-AFE4-436B-B820-610A28C2BA36}"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70098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79A289-AFE4-436B-B820-610A28C2BA36}"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233654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79A289-AFE4-436B-B820-610A28C2BA36}"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316633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79A289-AFE4-436B-B820-610A28C2BA36}"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16495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79A289-AFE4-436B-B820-610A28C2BA36}"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339090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9A289-AFE4-436B-B820-610A28C2BA36}"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225486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79A289-AFE4-436B-B820-610A28C2BA36}"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419426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79A289-AFE4-436B-B820-610A28C2BA36}"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2F71D-5BBC-49BC-A033-5DC4F4243132}" type="slidenum">
              <a:rPr lang="en-US" smtClean="0"/>
              <a:t>‹#›</a:t>
            </a:fld>
            <a:endParaRPr lang="en-US"/>
          </a:p>
        </p:txBody>
      </p:sp>
    </p:spTree>
    <p:extLst>
      <p:ext uri="{BB962C8B-B14F-4D97-AF65-F5344CB8AC3E}">
        <p14:creationId xmlns:p14="http://schemas.microsoft.com/office/powerpoint/2010/main" val="349884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9A289-AFE4-436B-B820-610A28C2BA36}" type="datetimeFigureOut">
              <a:rPr lang="en-US" smtClean="0"/>
              <a:t>10/23/2018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2F71D-5BBC-49BC-A033-5DC4F4243132}" type="slidenum">
              <a:rPr lang="en-US" smtClean="0"/>
              <a:t>‹#›</a:t>
            </a:fld>
            <a:endParaRPr lang="en-US"/>
          </a:p>
        </p:txBody>
      </p:sp>
    </p:spTree>
    <p:extLst>
      <p:ext uri="{BB962C8B-B14F-4D97-AF65-F5344CB8AC3E}">
        <p14:creationId xmlns:p14="http://schemas.microsoft.com/office/powerpoint/2010/main" val="10966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aybellecenter.org/about-us/story/" TargetMode="External"/><Relationship Id="rId2" Type="http://schemas.openxmlformats.org/officeDocument/2006/relationships/hyperlink" Target="http://www.maybellecenter.org/wh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 y="2165096"/>
            <a:ext cx="11646408" cy="2487168"/>
          </a:xfrm>
          <a:prstGeom prst="rect">
            <a:avLst/>
          </a:prstGeom>
        </p:spPr>
      </p:pic>
    </p:spTree>
    <p:extLst>
      <p:ext uri="{BB962C8B-B14F-4D97-AF65-F5344CB8AC3E}">
        <p14:creationId xmlns:p14="http://schemas.microsoft.com/office/powerpoint/2010/main" val="176322756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52476"/>
            <a:ext cx="9144000" cy="1655762"/>
          </a:xfrm>
        </p:spPr>
        <p:txBody>
          <a:bodyPr>
            <a:normAutofit/>
          </a:bodyPr>
          <a:lstStyle/>
          <a:p>
            <a:r>
              <a:rPr lang="en-US" sz="2500" dirty="0" smtClean="0">
                <a:latin typeface="Times New Roman" panose="02020603050405020304" pitchFamily="18" charset="0"/>
                <a:cs typeface="Times New Roman" panose="02020603050405020304" pitchFamily="18" charset="0"/>
              </a:rPr>
              <a:t>A Brief History</a:t>
            </a:r>
            <a:endParaRPr lang="en-US" sz="2500"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type="ctrTitle"/>
          </p:nvPr>
        </p:nvSpPr>
        <p:spPr bwMode="auto">
          <a:xfrm>
            <a:off x="-157635" y="1468646"/>
            <a:ext cx="12507270" cy="50013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Fr. Richard Berg, C.S.C., found out over 25 years ago,</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in Portland’s Old Town neighborhood</a:t>
            </a:r>
            <a:r>
              <a:rPr kumimoji="0" lang="en-US" altLang="en-US" sz="2500" b="0" i="0" u="none" strike="noStrike" cap="none" normalizeH="0" dirty="0" smtClean="0">
                <a:ln>
                  <a:noFill/>
                </a:ln>
                <a:solidFill>
                  <a:srgbClr val="444444"/>
                </a:solidFill>
                <a:effectLst/>
                <a:latin typeface="Times New Roman" panose="02020603050405020304" pitchFamily="18" charset="0"/>
                <a:cs typeface="Times New Roman" panose="02020603050405020304" pitchFamily="18" charset="0"/>
              </a:rPr>
              <a:t> that there were </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hundreds and hundreds</a:t>
            </a:r>
            <a:r>
              <a:rPr kumimoji="0" lang="en-US" altLang="en-US" sz="2500" b="0" i="0" u="none" strike="noStrike" cap="none" normalizeH="0" dirty="0" smtClean="0">
                <a:ln>
                  <a:noFill/>
                </a:ln>
                <a:solidFill>
                  <a:srgbClr val="444444"/>
                </a:solidFill>
                <a:effectLst/>
                <a:latin typeface="Times New Roman" panose="02020603050405020304" pitchFamily="18" charset="0"/>
                <a:cs typeface="Times New Roman" panose="02020603050405020304" pitchFamily="18" charset="0"/>
              </a:rPr>
              <a:t> </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of people living </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in single room occupancy</a:t>
            </a:r>
            <a:r>
              <a:rPr lang="en-US" altLang="en-US" sz="2500" dirty="0">
                <a:solidFill>
                  <a:srgbClr val="444444"/>
                </a:solidFill>
                <a:latin typeface="Times New Roman" panose="02020603050405020304" pitchFamily="18" charset="0"/>
                <a:cs typeface="Times New Roman" panose="02020603050405020304" pitchFamily="18" charset="0"/>
              </a:rPr>
              <a:t> </a:t>
            </a:r>
            <a:r>
              <a:rPr lang="en-US" altLang="en-US" sz="2500" dirty="0" smtClean="0">
                <a:solidFill>
                  <a:srgbClr val="444444"/>
                </a:solidFill>
                <a:latin typeface="Times New Roman" panose="02020603050405020304" pitchFamily="18" charset="0"/>
                <a:cs typeface="Times New Roman" panose="02020603050405020304" pitchFamily="18" charset="0"/>
              </a:rPr>
              <a:t>hotel rooms,</a:t>
            </a:r>
            <a:r>
              <a:rPr lang="en-US" altLang="en-US" sz="2500" dirty="0">
                <a:solidFill>
                  <a:srgbClr val="444444"/>
                </a:solidFill>
                <a:latin typeface="Times New Roman" panose="02020603050405020304" pitchFamily="18" charset="0"/>
                <a:cs typeface="Times New Roman" panose="02020603050405020304" pitchFamily="18" charset="0"/>
              </a:rPr>
              <a:t> </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many of whom where isolated from the community</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and struggling with poverty, mental illness and addiction. So Fr. Berg that was a call to action.</a:t>
            </a: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In 1991, Father Richard Berg commissioned a study that found that</a:t>
            </a:r>
            <a:r>
              <a:rPr kumimoji="0" lang="en-US" altLang="en-US" sz="2500" b="1"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isolation </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was the most </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critical factor facing those living in SRO’s.</a:t>
            </a:r>
            <a:r>
              <a:rPr lang="en-US" altLang="en-US" sz="2500" dirty="0">
                <a:solidFill>
                  <a:srgbClr val="444444"/>
                </a:solidFill>
                <a:latin typeface="Times New Roman" panose="02020603050405020304" pitchFamily="18" charset="0"/>
                <a:cs typeface="Times New Roman" panose="02020603050405020304" pitchFamily="18" charset="0"/>
              </a:rPr>
              <a:t> </a:t>
            </a:r>
            <a:r>
              <a:rPr kumimoji="0" lang="en-US" altLang="en-US" sz="2500" b="0" i="0" u="none" strike="noStrike" cap="none" normalizeH="0" baseline="0" dirty="0" err="1" smtClean="0">
                <a:ln>
                  <a:noFill/>
                </a:ln>
                <a:solidFill>
                  <a:srgbClr val="444444"/>
                </a:solidFill>
                <a:effectLst/>
                <a:latin typeface="Times New Roman" panose="02020603050405020304" pitchFamily="18" charset="0"/>
                <a:cs typeface="Times New Roman" panose="02020603050405020304" pitchFamily="18" charset="0"/>
              </a:rPr>
              <a:t>Maybelle</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Center for</a:t>
            </a:r>
            <a:r>
              <a:rPr lang="en-US" altLang="en-US" sz="2500" dirty="0">
                <a:solidFill>
                  <a:srgbClr val="444444"/>
                </a:solidFill>
                <a:latin typeface="Times New Roman" panose="02020603050405020304" pitchFamily="18" charset="0"/>
                <a:cs typeface="Times New Roman" panose="02020603050405020304" pitchFamily="18" charset="0"/>
              </a:rPr>
              <a:t> </a:t>
            </a:r>
            <a:r>
              <a:rPr lang="en-US" altLang="en-US" sz="2500" dirty="0" smtClean="0">
                <a:solidFill>
                  <a:srgbClr val="444444"/>
                </a:solidFill>
                <a:latin typeface="Times New Roman" panose="02020603050405020304" pitchFamily="18" charset="0"/>
                <a:cs typeface="Times New Roman" panose="02020603050405020304" pitchFamily="18" charset="0"/>
              </a:rPr>
              <a:t>Community,</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began with a </a:t>
            </a:r>
            <a:r>
              <a:rPr lang="en-US" altLang="en-US" sz="2500" dirty="0" smtClean="0">
                <a:solidFill>
                  <a:srgbClr val="444444"/>
                </a:solidFill>
                <a:latin typeface="Times New Roman" panose="02020603050405020304" pitchFamily="18" charset="0"/>
                <a:cs typeface="Times New Roman" panose="02020603050405020304" pitchFamily="18" charset="0"/>
              </a:rPr>
              <a:t>group</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of dedicated volunteers organized by Fr. Berg. </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They were determined to make a difference in the lives of</a:t>
            </a:r>
            <a:r>
              <a:rPr kumimoji="0" lang="en-US" altLang="en-US" sz="2500" b="0" i="0" u="none" strike="noStrike" cap="none" normalizeH="0" dirty="0" smtClean="0">
                <a:ln>
                  <a:noFill/>
                </a:ln>
                <a:solidFill>
                  <a:srgbClr val="444444"/>
                </a:solidFill>
                <a:effectLst/>
                <a:latin typeface="Times New Roman" panose="02020603050405020304" pitchFamily="18" charset="0"/>
                <a:cs typeface="Times New Roman" panose="02020603050405020304" pitchFamily="18" charset="0"/>
              </a:rPr>
              <a:t> </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their neighbors, one-by-one. </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And it worked.</a:t>
            </a:r>
            <a:endParaRPr kumimoji="0" lang="en-US" altLang="en-US" sz="2500" b="1" i="0" u="none" strike="noStrike" cap="none" normalizeH="0" baseline="0" dirty="0" smtClean="0">
              <a:ln>
                <a:noFill/>
              </a:ln>
              <a:solidFill>
                <a:srgbClr val="6A96B5"/>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smtClean="0">
                <a:ln>
                  <a:noFill/>
                </a:ln>
                <a:solidFill>
                  <a:srgbClr val="6A96B5"/>
                </a:solidFill>
                <a:effectLst/>
                <a:latin typeface="Times New Roman" panose="02020603050405020304" pitchFamily="18" charset="0"/>
                <a:cs typeface="Times New Roman" panose="02020603050405020304" pitchFamily="18" charset="0"/>
              </a:rPr>
              <a:t>WHAT WAS INTUITION YEARS AGO, IS NOW BEEN SUPPORTED BY </a:t>
            </a:r>
            <a:r>
              <a:rPr kumimoji="0" lang="en-US" altLang="en-US" sz="2500" b="1" i="0" u="none" strike="noStrike" cap="none" normalizeH="0" baseline="0" dirty="0" smtClean="0">
                <a:ln>
                  <a:noFill/>
                </a:ln>
                <a:solidFill>
                  <a:srgbClr val="6A96B5"/>
                </a:solidFill>
                <a:effectLst/>
                <a:latin typeface="Times New Roman" panose="02020603050405020304" pitchFamily="18" charset="0"/>
                <a:cs typeface="Times New Roman" panose="02020603050405020304" pitchFamily="18" charset="0"/>
                <a:hlinkClick r:id="rId2"/>
              </a:rPr>
              <a:t>RESEARCH</a:t>
            </a:r>
            <a:r>
              <a:rPr kumimoji="0" lang="en-US" altLang="en-US" sz="2500" b="1" i="0" u="none" strike="noStrike" cap="none" normalizeH="0" baseline="0" dirty="0" smtClean="0">
                <a:ln>
                  <a:noFill/>
                </a:ln>
                <a:solidFill>
                  <a:srgbClr val="6A96B5"/>
                </a:solidFill>
                <a:effectLst/>
                <a:latin typeface="Times New Roman" panose="02020603050405020304" pitchFamily="18" charset="0"/>
                <a:cs typeface="Times New Roman" panose="02020603050405020304"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Loneliness has now surpassed </a:t>
            </a:r>
            <a:r>
              <a:rPr kumimoji="0" lang="en-US" altLang="en-US" sz="2500" b="0" i="0" u="sng" strike="noStrike" cap="none" normalizeH="0" baseline="0" dirty="0" smtClean="0">
                <a:ln>
                  <a:noFill/>
                </a:ln>
                <a:solidFill>
                  <a:srgbClr val="1C7DFF"/>
                </a:solidFill>
                <a:effectLst/>
                <a:latin typeface="Times New Roman" panose="02020603050405020304" pitchFamily="18" charset="0"/>
                <a:cs typeface="Times New Roman" panose="02020603050405020304" pitchFamily="18" charset="0"/>
                <a:hlinkClick r:id="rId3"/>
              </a:rPr>
              <a:t>obesity</a:t>
            </a: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as a predictor of early death. </a:t>
            </a:r>
            <a:b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2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In fact loneliness is as harmful to your body as smoking 15 cigarettes a day.</a:t>
            </a:r>
            <a:endParaRPr kumimoji="0" lang="en-US" altLang="en-US" sz="2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25939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3963"/>
            <a:ext cx="9144000" cy="2387600"/>
          </a:xfrm>
        </p:spPr>
        <p:txBody>
          <a:bodyPr>
            <a:noAutofit/>
          </a:bodyPr>
          <a:lstStyle/>
          <a:p>
            <a:r>
              <a:rPr lang="en-US" sz="3500" dirty="0" smtClean="0">
                <a:latin typeface="Times New Roman" panose="02020603050405020304" pitchFamily="18" charset="0"/>
                <a:cs typeface="Times New Roman" panose="02020603050405020304" pitchFamily="18" charset="0"/>
              </a:rPr>
              <a:t>The </a:t>
            </a:r>
            <a:r>
              <a:rPr lang="en-US" sz="3500" dirty="0" err="1" smtClean="0">
                <a:latin typeface="Times New Roman" panose="02020603050405020304" pitchFamily="18" charset="0"/>
                <a:cs typeface="Times New Roman" panose="02020603050405020304" pitchFamily="18" charset="0"/>
              </a:rPr>
              <a:t>Maybelle</a:t>
            </a:r>
            <a:r>
              <a:rPr lang="en-US" sz="3500" dirty="0" smtClean="0">
                <a:latin typeface="Times New Roman" panose="02020603050405020304" pitchFamily="18" charset="0"/>
                <a:cs typeface="Times New Roman" panose="02020603050405020304" pitchFamily="18" charset="0"/>
              </a:rPr>
              <a:t> Center’s vision is to build a healthier community and world. We believe that unconditional caring has a profound and lasting impact on the health of </a:t>
            </a:r>
            <a:r>
              <a:rPr lang="en-US" sz="3500" dirty="0">
                <a:latin typeface="Times New Roman" panose="02020603050405020304" pitchFamily="18" charset="0"/>
                <a:cs typeface="Times New Roman" panose="02020603050405020304" pitchFamily="18" charset="0"/>
              </a:rPr>
              <a:t>i</a:t>
            </a:r>
            <a:r>
              <a:rPr lang="en-US" sz="3500" dirty="0" smtClean="0">
                <a:latin typeface="Times New Roman" panose="02020603050405020304" pitchFamily="18" charset="0"/>
                <a:cs typeface="Times New Roman" panose="02020603050405020304" pitchFamily="18" charset="0"/>
              </a:rPr>
              <a:t>ndividuals and communities. </a:t>
            </a:r>
            <a:endParaRPr lang="en-US" sz="35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5202238"/>
            <a:ext cx="9144000" cy="1655762"/>
          </a:xfrm>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944" y="256032"/>
            <a:ext cx="3072384" cy="2084832"/>
          </a:xfrm>
          <a:prstGeom prst="rect">
            <a:avLst/>
          </a:prstGeom>
        </p:spPr>
      </p:pic>
    </p:spTree>
    <p:extLst>
      <p:ext uri="{BB962C8B-B14F-4D97-AF65-F5344CB8AC3E}">
        <p14:creationId xmlns:p14="http://schemas.microsoft.com/office/powerpoint/2010/main" val="50339241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870200"/>
            <a:ext cx="9144000" cy="2387600"/>
          </a:xfrm>
        </p:spPr>
        <p:txBody>
          <a:bodyPr>
            <a:noAutofit/>
          </a:bodyPr>
          <a:lstStyle/>
          <a:p>
            <a:r>
              <a:rPr lang="en-US" sz="3500" dirty="0" smtClean="0">
                <a:latin typeface="Times New Roman" panose="02020603050405020304" pitchFamily="18" charset="0"/>
                <a:cs typeface="Times New Roman" panose="02020603050405020304" pitchFamily="18" charset="0"/>
              </a:rPr>
              <a:t>Many people feel marginalized by the larger Portland community and often lack family or friends with whom to share life’s joys and struggles. They face life, and it’s many opportunities and challenges alone. In the absence of authentic companionship and community, loneliness often turns to hopelessness, as people question the value of their lives as human beings.</a:t>
            </a:r>
            <a:endParaRPr lang="en-US" sz="35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171763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5440" y="162243"/>
            <a:ext cx="9144000" cy="2387600"/>
          </a:xfrm>
        </p:spPr>
        <p:txBody>
          <a:bodyPr>
            <a:normAutofit/>
          </a:bodyPr>
          <a:lstStyle/>
          <a:p>
            <a:r>
              <a:rPr lang="en-US" sz="2400" dirty="0" smtClean="0">
                <a:latin typeface="Times New Roman" panose="02020603050405020304" pitchFamily="18" charset="0"/>
                <a:cs typeface="Times New Roman" panose="02020603050405020304" pitchFamily="18" charset="0"/>
              </a:rPr>
              <a:t>Our Values</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15440" y="2733358"/>
            <a:ext cx="9144000" cy="1655762"/>
          </a:xfrm>
        </p:spPr>
        <p:txBody>
          <a:bodyPr>
            <a:noAutofit/>
          </a:bodyPr>
          <a:lstStyle/>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 one deserves to live in isolation</a:t>
            </a:r>
          </a:p>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As people, we share more similarities than differences</a:t>
            </a:r>
          </a:p>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Every person has inherent worth and dignity</a:t>
            </a:r>
          </a:p>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health of our community can be measured by how we care for each other</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384" y="292608"/>
            <a:ext cx="2338197" cy="3172968"/>
          </a:xfrm>
          <a:prstGeom prst="rect">
            <a:avLst/>
          </a:prstGeom>
        </p:spPr>
      </p:pic>
    </p:spTree>
    <p:extLst>
      <p:ext uri="{BB962C8B-B14F-4D97-AF65-F5344CB8AC3E}">
        <p14:creationId xmlns:p14="http://schemas.microsoft.com/office/powerpoint/2010/main" val="29408227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Rectangle 1"/>
          <p:cNvSpPr>
            <a:spLocks noGrp="1" noChangeArrowheads="1"/>
          </p:cNvSpPr>
          <p:nvPr>
            <p:ph type="ctrTitle"/>
          </p:nvPr>
        </p:nvSpPr>
        <p:spPr bwMode="auto">
          <a:xfrm>
            <a:off x="107181" y="3189016"/>
            <a:ext cx="1197763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dirty="0" err="1" smtClean="0">
                <a:ln>
                  <a:noFill/>
                </a:ln>
                <a:solidFill>
                  <a:srgbClr val="444444"/>
                </a:solidFill>
                <a:effectLst/>
                <a:latin typeface="Times New Roman" panose="02020603050405020304" pitchFamily="18" charset="0"/>
                <a:cs typeface="Times New Roman" panose="02020603050405020304" pitchFamily="18" charset="0"/>
              </a:rPr>
              <a:t>Maybelle</a:t>
            </a: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Center reduces loneliness and isolation by providing </a:t>
            </a:r>
            <a:b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meaningful connection through volunteer visits, our community </a:t>
            </a:r>
            <a:b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room,</a:t>
            </a:r>
            <a:r>
              <a:rPr lang="en-US" altLang="en-US" sz="3500" dirty="0">
                <a:solidFill>
                  <a:srgbClr val="444444"/>
                </a:solidFill>
                <a:latin typeface="Times New Roman" panose="02020603050405020304" pitchFamily="18" charset="0"/>
                <a:cs typeface="Times New Roman" panose="02020603050405020304" pitchFamily="18" charset="0"/>
              </a:rPr>
              <a:t> </a:t>
            </a: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individual member support, and housing. Because of donors</a:t>
            </a:r>
            <a:b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and volunteers, each year over 500 members have a community</a:t>
            </a:r>
            <a:b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at </a:t>
            </a:r>
            <a:r>
              <a:rPr kumimoji="0" lang="en-US" altLang="en-US" sz="3500" b="0" i="0" u="none" strike="noStrike" cap="none" normalizeH="0" baseline="0" dirty="0" err="1" smtClean="0">
                <a:ln>
                  <a:noFill/>
                </a:ln>
                <a:solidFill>
                  <a:srgbClr val="444444"/>
                </a:solidFill>
                <a:effectLst/>
                <a:latin typeface="Times New Roman" panose="02020603050405020304" pitchFamily="18" charset="0"/>
                <a:cs typeface="Times New Roman" panose="02020603050405020304" pitchFamily="18" charset="0"/>
              </a:rPr>
              <a:t>Maybelle</a:t>
            </a: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 Center</a:t>
            </a:r>
            <a:r>
              <a:rPr lang="en-US" altLang="en-US" sz="3500" dirty="0">
                <a:solidFill>
                  <a:srgbClr val="444444"/>
                </a:solidFill>
                <a:latin typeface="Times New Roman" panose="02020603050405020304" pitchFamily="18" charset="0"/>
                <a:cs typeface="Times New Roman" panose="02020603050405020304" pitchFamily="18" charset="0"/>
              </a:rPr>
              <a:t> </a:t>
            </a: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where they are loved and­­ accepted, </a:t>
            </a:r>
            <a:b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br>
            <a:r>
              <a:rPr kumimoji="0" lang="en-US" altLang="en-US" sz="3500" b="0" i="0" u="none" strike="noStrike" cap="none" normalizeH="0" baseline="0" dirty="0" smtClean="0">
                <a:ln>
                  <a:noFill/>
                </a:ln>
                <a:solidFill>
                  <a:srgbClr val="444444"/>
                </a:solidFill>
                <a:effectLst/>
                <a:latin typeface="Times New Roman" panose="02020603050405020304" pitchFamily="18" charset="0"/>
                <a:cs typeface="Times New Roman" panose="02020603050405020304" pitchFamily="18" charset="0"/>
              </a:rPr>
              <a:t>right where they are.</a:t>
            </a:r>
            <a:r>
              <a:rPr kumimoji="0" lang="en-US" altLang="en-US" sz="35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566" y="443060"/>
            <a:ext cx="6183982" cy="2413262"/>
          </a:xfrm>
          <a:prstGeom prst="rect">
            <a:avLst/>
          </a:prstGeom>
        </p:spPr>
      </p:pic>
    </p:spTree>
    <p:extLst>
      <p:ext uri="{BB962C8B-B14F-4D97-AF65-F5344CB8AC3E}">
        <p14:creationId xmlns:p14="http://schemas.microsoft.com/office/powerpoint/2010/main" val="6726028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sz="25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87382"/>
            <a:ext cx="12191999" cy="3258444"/>
          </a:xfrm>
          <a:prstGeom prst="rect">
            <a:avLst/>
          </a:prstGeom>
        </p:spPr>
      </p:pic>
    </p:spTree>
    <p:extLst>
      <p:ext uri="{BB962C8B-B14F-4D97-AF65-F5344CB8AC3E}">
        <p14:creationId xmlns:p14="http://schemas.microsoft.com/office/powerpoint/2010/main" val="14440150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9210" y="2061556"/>
            <a:ext cx="10668000" cy="2853258"/>
          </a:xfrm>
        </p:spPr>
        <p:txBody>
          <a:bodyPr>
            <a:noAutofit/>
          </a:bodyPr>
          <a:lstStyle/>
          <a:p>
            <a:r>
              <a:rPr lang="en-US" sz="2500" dirty="0" smtClean="0">
                <a:latin typeface="Times New Roman" panose="02020603050405020304" pitchFamily="18" charset="0"/>
                <a:cs typeface="Times New Roman" panose="02020603050405020304" pitchFamily="18" charset="0"/>
              </a:rPr>
              <a:t>A core belief at </a:t>
            </a:r>
            <a:r>
              <a:rPr lang="en-US" sz="2500" dirty="0" err="1" smtClean="0">
                <a:latin typeface="Times New Roman" panose="02020603050405020304" pitchFamily="18" charset="0"/>
                <a:cs typeface="Times New Roman" panose="02020603050405020304" pitchFamily="18" charset="0"/>
              </a:rPr>
              <a:t>Maybelle</a:t>
            </a:r>
            <a:r>
              <a:rPr lang="en-US" sz="2500" dirty="0" smtClean="0">
                <a:latin typeface="Times New Roman" panose="02020603050405020304" pitchFamily="18" charset="0"/>
                <a:cs typeface="Times New Roman" panose="02020603050405020304" pitchFamily="18" charset="0"/>
              </a:rPr>
              <a:t> Center that</a:t>
            </a:r>
            <a:br>
              <a:rPr lang="en-US" sz="2500"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centers our work is that every person</a:t>
            </a:r>
            <a:br>
              <a:rPr lang="en-US" sz="2500"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has inherent worth and dignity. That</a:t>
            </a:r>
            <a:br>
              <a:rPr lang="en-US" sz="2500"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no matter someone’s past, or present,</a:t>
            </a:r>
            <a:br>
              <a:rPr lang="en-US" sz="2500"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they have a need to belong, to be</a:t>
            </a:r>
            <a:br>
              <a:rPr lang="en-US" sz="2500"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understood, to be cared for, and to have </a:t>
            </a:r>
            <a:br>
              <a:rPr lang="en-US" sz="2500"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people in their lives they can trust.</a:t>
            </a:r>
            <a:r>
              <a:rPr lang="en-US" sz="2500" dirty="0" smtClean="0">
                <a:latin typeface="Times New Roman" panose="02020603050405020304" pitchFamily="18" charset="0"/>
                <a:cs typeface="Times New Roman" panose="02020603050405020304" pitchFamily="18" charset="0"/>
              </a:rPr>
              <a:t/>
            </a:r>
            <a:br>
              <a:rPr lang="en-US" sz="2500" dirty="0" smtClean="0">
                <a:latin typeface="Times New Roman" panose="02020603050405020304" pitchFamily="18" charset="0"/>
                <a:cs typeface="Times New Roman" panose="02020603050405020304" pitchFamily="18" charset="0"/>
              </a:rPr>
            </a:br>
            <a:r>
              <a:rPr lang="en-US" sz="2500" dirty="0" smtClean="0">
                <a:latin typeface="Times New Roman" panose="02020603050405020304" pitchFamily="18" charset="0"/>
                <a:cs typeface="Times New Roman" panose="02020603050405020304" pitchFamily="18" charset="0"/>
              </a:rPr>
              <a:t/>
            </a:r>
            <a:br>
              <a:rPr lang="en-US" sz="2500" dirty="0" smtClean="0">
                <a:latin typeface="Times New Roman" panose="02020603050405020304" pitchFamily="18" charset="0"/>
                <a:cs typeface="Times New Roman" panose="02020603050405020304" pitchFamily="18" charset="0"/>
              </a:rPr>
            </a:br>
            <a:endParaRPr lang="en-US" sz="25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29790" y="1802332"/>
            <a:ext cx="6858000" cy="3599412"/>
          </a:xfrm>
          <a:prstGeom prst="rect">
            <a:avLst/>
          </a:prstGeom>
        </p:spPr>
      </p:pic>
    </p:spTree>
    <p:extLst>
      <p:ext uri="{BB962C8B-B14F-4D97-AF65-F5344CB8AC3E}">
        <p14:creationId xmlns:p14="http://schemas.microsoft.com/office/powerpoint/2010/main" val="193444040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56099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153</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  Fr. Richard Berg, C.S.C., found out over 25 years ago,  in Portland’s Old Town neighborhood that there were hundreds and hundreds of people living  in single room occupancy hotel rooms, many of whom where isolated from the community  and struggling with poverty, mental illness and addiction. So Fr. Berg that was a call to action. In 1991, Father Richard Berg commissioned a study that found that isolation was the most  critical factor facing those living in SRO’s. Maybelle Center for Community,  began with a group of dedicated volunteers organized by Fr. Berg.  They were determined to make a difference in the lives of their neighbors, one-by-one.  And it worked. WHAT WAS INTUITION YEARS AGO, IS NOW BEEN SUPPORTED BY RESEARCH.  Loneliness has now surpassed obesity as a predictor of early death.  In fact loneliness is as harmful to your body as smoking 15 cigarettes a day.</vt:lpstr>
      <vt:lpstr>The Maybelle Center’s vision is to build a healthier community and world. We believe that unconditional caring has a profound and lasting impact on the health of individuals and communities. </vt:lpstr>
      <vt:lpstr>Many people feel marginalized by the larger Portland community and often lack family or friends with whom to share life’s joys and struggles. They face life, and it’s many opportunities and challenges alone. In the absence of authentic companionship and community, loneliness often turns to hopelessness, as people question the value of their lives as human beings.</vt:lpstr>
      <vt:lpstr>Our Values </vt:lpstr>
      <vt:lpstr>Maybelle Center reduces loneliness and isolation by providing  meaningful connection through volunteer visits, our community  room, individual member support, and housing. Because of donors  and volunteers, each year over 500 members have a community  at Maybelle Center where they are loved and­­ accepted,  right where they are. </vt:lpstr>
      <vt:lpstr>PowerPoint Presentation</vt:lpstr>
      <vt:lpstr>A core belief at Maybelle Center that centers our work is that every person has inherent worth and dignity. That no matter someone’s past, or present, they have a need to belong, to be understood, to be cared for, and to have  people in their lives they can trust.  </vt:lpstr>
      <vt:lpstr>PowerPoint Presentation</vt:lpstr>
    </vt:vector>
  </TitlesOfParts>
  <Company>Portland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Jarvis</dc:creator>
  <cp:lastModifiedBy>Jennifer Jarvis</cp:lastModifiedBy>
  <cp:revision>14</cp:revision>
  <dcterms:created xsi:type="dcterms:W3CDTF">2018-10-17T18:55:14Z</dcterms:created>
  <dcterms:modified xsi:type="dcterms:W3CDTF">2018-10-23T16:46:38Z</dcterms:modified>
</cp:coreProperties>
</file>