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3" r:id="rId1"/>
  </p:sldMasterIdLst>
  <p:sldIdLst>
    <p:sldId id="256" r:id="rId2"/>
    <p:sldId id="270" r:id="rId3"/>
    <p:sldId id="271" r:id="rId4"/>
    <p:sldId id="259" r:id="rId5"/>
    <p:sldId id="262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6187" autoAdjust="0"/>
  </p:normalViewPr>
  <p:slideViewPr>
    <p:cSldViewPr snapToGrid="0" snapToObjects="1">
      <p:cViewPr>
        <p:scale>
          <a:sx n="100" d="100"/>
          <a:sy n="100" d="100"/>
        </p:scale>
        <p:origin x="-2192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E25A0C-CB83-4ACD-91FB-7E2C903C057B}" type="datetimeFigureOut">
              <a:rPr lang="en-US" smtClean="0"/>
              <a:pPr>
                <a:defRPr/>
              </a:pPr>
              <a:t>11/28/15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0D1105-6533-461C-9644-A3F98C34D6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4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E1562C-D8B3-476E-B0CA-A2E940EEFD56}" type="datetimeFigureOut">
              <a:rPr lang="en-US" smtClean="0"/>
              <a:pPr>
                <a:defRPr/>
              </a:pPr>
              <a:t>11/28/15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A0162-D059-4672-835F-1E578997B2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26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E1562C-D8B3-476E-B0CA-A2E940EEFD56}" type="datetimeFigureOut">
              <a:rPr lang="en-US" smtClean="0"/>
              <a:pPr>
                <a:defRPr/>
              </a:pPr>
              <a:t>11/28/15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A0162-D059-4672-835F-1E578997B2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8053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E1562C-D8B3-476E-B0CA-A2E940EEFD56}" type="datetimeFigureOut">
              <a:rPr lang="en-US" smtClean="0"/>
              <a:pPr>
                <a:defRPr/>
              </a:pPr>
              <a:t>11/28/15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A0162-D059-4672-835F-1E578997B2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11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E1562C-D8B3-476E-B0CA-A2E940EEFD56}" type="datetimeFigureOut">
              <a:rPr lang="en-US" smtClean="0"/>
              <a:pPr>
                <a:defRPr/>
              </a:pPr>
              <a:t>11/28/15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A0162-D059-4672-835F-1E578997B2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4494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E1562C-D8B3-476E-B0CA-A2E940EEFD56}" type="datetimeFigureOut">
              <a:rPr lang="en-US" smtClean="0"/>
              <a:pPr>
                <a:defRPr/>
              </a:pPr>
              <a:t>11/28/15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A0162-D059-4672-835F-1E578997B2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16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B73F6E-F0D4-47B1-A64B-C4420330A0EF}" type="datetimeFigureOut">
              <a:rPr lang="en-US" smtClean="0"/>
              <a:pPr>
                <a:defRPr/>
              </a:pPr>
              <a:t>11/28/15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8DCD7-1AF5-4E7C-8C0B-047B2041E9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163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91C7EE-DE21-4FF6-B7E2-41BD4CCACC5C}" type="datetimeFigureOut">
              <a:rPr lang="en-US" smtClean="0"/>
              <a:pPr>
                <a:defRPr/>
              </a:pPr>
              <a:t>11/28/15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71255-BB97-44F3-A76A-AD51890E08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4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99889A-C94B-4F3E-8C85-A1B4A437515D}" type="datetimeFigureOut">
              <a:rPr lang="en-US" smtClean="0"/>
              <a:pPr>
                <a:defRPr/>
              </a:pPr>
              <a:t>11/28/15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D470C-769B-4E5D-BA38-B7EB5381FD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65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26FB64-0C40-436D-A23A-704270068C11}" type="datetimeFigureOut">
              <a:rPr lang="en-US" smtClean="0"/>
              <a:pPr>
                <a:defRPr/>
              </a:pPr>
              <a:t>11/28/15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F4EC8-F4F5-417F-AAD0-2451E0FF18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0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9FBD48-8CC0-407C-B044-86DFB7D57840}" type="datetimeFigureOut">
              <a:rPr lang="en-US" smtClean="0"/>
              <a:pPr>
                <a:defRPr/>
              </a:pPr>
              <a:t>11/28/15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EA466-D420-492C-9F95-0430B267D7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50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8D1663-563D-4FF2-88C6-103B3BA965B6}" type="datetimeFigureOut">
              <a:rPr lang="en-US" smtClean="0"/>
              <a:pPr>
                <a:defRPr/>
              </a:pPr>
              <a:t>11/28/15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6A8D01-E764-4909-97B4-B5282D22B79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2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BB22F3-45F9-45F1-90A4-6FFD5533463C}" type="datetimeFigureOut">
              <a:rPr lang="en-US" smtClean="0"/>
              <a:pPr>
                <a:defRPr/>
              </a:pPr>
              <a:t>11/28/15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8CE1B-42FD-45D2-BA8C-8A57F28008F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0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45E0C0-735F-4040-AE8B-E3337C98A853}" type="datetimeFigureOut">
              <a:rPr lang="en-US" smtClean="0"/>
              <a:pPr>
                <a:defRPr/>
              </a:pPr>
              <a:t>11/28/15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813C8-5C59-45EC-8532-C62200C83D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1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188A31-18B5-4048-B251-786585B1BF8F}" type="datetimeFigureOut">
              <a:rPr lang="en-US" smtClean="0"/>
              <a:pPr>
                <a:defRPr/>
              </a:pPr>
              <a:t>11/28/15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80168-2179-472C-BAF1-F2267E948A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851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5DD634-6B1B-4D57-9A48-40A06D431DE9}" type="datetimeFigureOut">
              <a:rPr lang="en-US" smtClean="0"/>
              <a:pPr>
                <a:defRPr/>
              </a:pPr>
              <a:t>11/28/15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4E7624-48F2-4ABA-9E01-EA80AFE73A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3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E1562C-D8B3-476E-B0CA-A2E940EEFD56}" type="datetimeFigureOut">
              <a:rPr lang="en-US" smtClean="0"/>
              <a:pPr>
                <a:defRPr/>
              </a:pPr>
              <a:t>11/28/15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BF6A0162-D059-4672-835F-1E578997B2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  <p:sldLayoutId id="2147483985" r:id="rId12"/>
    <p:sldLayoutId id="2147483986" r:id="rId13"/>
    <p:sldLayoutId id="2147483987" r:id="rId14"/>
    <p:sldLayoutId id="2147483988" r:id="rId15"/>
    <p:sldLayoutId id="21474839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Relationship Id="rId3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gif"/><Relationship Id="rId3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887007" y="1384300"/>
            <a:ext cx="6174193" cy="2933234"/>
          </a:xfrm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US" sz="6600" dirty="0" smtClean="0">
                <a:solidFill>
                  <a:schemeClr val="bg2">
                    <a:lumMod val="25000"/>
                  </a:schemeClr>
                </a:solidFill>
                <a:latin typeface="Franklin Gothic Medium Cond" panose="020B0606030402020204" pitchFamily="34" charset="0"/>
              </a:rPr>
              <a:t>AQUATIC CLASSES &amp; EVENTS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6885" y="4838700"/>
            <a:ext cx="5826719" cy="447929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650" y="609600"/>
            <a:ext cx="6781663" cy="1320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Franklin Gothic Medium"/>
                <a:cs typeface="Franklin Gothic Medium"/>
              </a:rPr>
              <a:t>WHY SHOULD MY CHILD BE A SWIMMER?</a:t>
            </a:r>
            <a:endParaRPr lang="en-US" sz="4000" dirty="0">
              <a:solidFill>
                <a:schemeClr val="tx1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8178802" cy="3880773"/>
          </a:xfrm>
        </p:spPr>
        <p:txBody>
          <a:bodyPr>
            <a:normAutofit/>
          </a:bodyPr>
          <a:lstStyle/>
          <a:p>
            <a:r>
              <a:rPr lang="en-US" sz="2000" dirty="0"/>
              <a:t>O</a:t>
            </a:r>
            <a:r>
              <a:rPr lang="en-US" sz="2000" dirty="0" smtClean="0"/>
              <a:t>utstanding </a:t>
            </a:r>
            <a:r>
              <a:rPr lang="en-US" sz="2000" dirty="0"/>
              <a:t>activity for people of all </a:t>
            </a:r>
            <a:r>
              <a:rPr lang="en-US" sz="2000" dirty="0" smtClean="0"/>
              <a:t>ages</a:t>
            </a:r>
          </a:p>
          <a:p>
            <a:r>
              <a:rPr lang="en-US" sz="2000" dirty="0"/>
              <a:t>P</a:t>
            </a:r>
            <a:r>
              <a:rPr lang="en-US" sz="2000" dirty="0" smtClean="0"/>
              <a:t>romotes </a:t>
            </a:r>
            <a:r>
              <a:rPr lang="en-US" sz="2000" dirty="0"/>
              <a:t>fitness and teaches a child to strive </a:t>
            </a:r>
            <a:r>
              <a:rPr lang="en-US" sz="2000" dirty="0" smtClean="0"/>
              <a:t>for physical achievement</a:t>
            </a:r>
          </a:p>
          <a:p>
            <a:r>
              <a:rPr lang="en-US" sz="2000" dirty="0" smtClean="0"/>
              <a:t>Exciting </a:t>
            </a:r>
            <a:r>
              <a:rPr lang="en-US" sz="2000" dirty="0"/>
              <a:t>individual and team </a:t>
            </a:r>
            <a:r>
              <a:rPr lang="en-US" sz="2000" dirty="0" smtClean="0"/>
              <a:t>sport activity 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echnical </a:t>
            </a:r>
            <a:r>
              <a:rPr lang="en-US" sz="2000" dirty="0"/>
              <a:t>and specialized activity involving extensive skill </a:t>
            </a:r>
            <a:r>
              <a:rPr lang="en-US" sz="2000" dirty="0" smtClean="0"/>
              <a:t>development</a:t>
            </a:r>
          </a:p>
          <a:p>
            <a:r>
              <a:rPr lang="en-US" sz="2000" dirty="0"/>
              <a:t>H</a:t>
            </a:r>
            <a:r>
              <a:rPr lang="en-US" sz="2000" dirty="0" smtClean="0"/>
              <a:t>ealthy </a:t>
            </a:r>
            <a:r>
              <a:rPr lang="en-US" sz="2000" dirty="0"/>
              <a:t>"lifetime" activity. Participants may be 1 or 101 years </a:t>
            </a:r>
            <a:r>
              <a:rPr lang="en-US" sz="2000" dirty="0" smtClean="0"/>
              <a:t>old</a:t>
            </a:r>
            <a:endParaRPr lang="en-US" sz="2000" dirty="0"/>
          </a:p>
        </p:txBody>
      </p:sp>
      <p:pic>
        <p:nvPicPr>
          <p:cNvPr id="4" name="Picture 4" descr="http://bestclipartblog.com/clipart-pics/dad-clip-art-1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851" y="4849471"/>
            <a:ext cx="1454057" cy="193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728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Franklin Gothic Medium"/>
                <a:cs typeface="Franklin Gothic Medium"/>
              </a:rPr>
              <a:t>WHY SHOULD MY CHILD BE A SWIMMER</a:t>
            </a:r>
            <a:r>
              <a:rPr lang="en-US" dirty="0" smtClean="0">
                <a:solidFill>
                  <a:schemeClr val="tx1"/>
                </a:solidFill>
                <a:latin typeface="Franklin Gothic Medium"/>
                <a:cs typeface="Franklin Gothic Medium"/>
              </a:rPr>
              <a:t>?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899" y="2160590"/>
            <a:ext cx="6347714" cy="3880773"/>
          </a:xfrm>
        </p:spPr>
        <p:txBody>
          <a:bodyPr/>
          <a:lstStyle/>
          <a:p>
            <a:r>
              <a:rPr lang="en-US" dirty="0" smtClean="0"/>
              <a:t>Relatively </a:t>
            </a:r>
            <a:r>
              <a:rPr lang="en-US" dirty="0"/>
              <a:t>injury free in comparison to other youth sports.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eaches </a:t>
            </a:r>
            <a:r>
              <a:rPr lang="en-US" dirty="0"/>
              <a:t>the life lessons of sport and sportsmanship which include learning to deal with winning and losing, as well as working with officials, teammates and coaches. 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otivates </a:t>
            </a:r>
            <a:r>
              <a:rPr lang="en-US" dirty="0"/>
              <a:t>participants to strive for self improvement and teaches goal orientation.  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ultivates </a:t>
            </a:r>
            <a:r>
              <a:rPr lang="en-US" dirty="0"/>
              <a:t>a positive mental attitude and high self-</a:t>
            </a:r>
            <a:r>
              <a:rPr lang="en-US" dirty="0" smtClean="0"/>
              <a:t>esteem.</a:t>
            </a:r>
          </a:p>
          <a:p>
            <a:r>
              <a:rPr lang="en-US" dirty="0" smtClean="0"/>
              <a:t>Learning to swim </a:t>
            </a:r>
            <a:r>
              <a:rPr lang="en-US" dirty="0"/>
              <a:t>can prevent drowning.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924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how-to-draw-funny-cartoons.com/image-files/cartoon-swimmer-0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87" y="4308414"/>
            <a:ext cx="4762500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wesleyfoundation.org/images/specialEvent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567" y="2795145"/>
            <a:ext cx="2763335" cy="276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60711" y="313159"/>
            <a:ext cx="8534400" cy="1368425"/>
          </a:xfrm>
        </p:spPr>
        <p:txBody>
          <a:bodyPr>
            <a:normAutofit fontScale="90000"/>
          </a:bodyPr>
          <a:lstStyle/>
          <a:p>
            <a:r>
              <a:rPr lang="en-US" sz="4900" dirty="0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  <a:t>SPECIAL EVENTS:</a:t>
            </a:r>
            <a:r>
              <a:rPr lang="en-US" sz="4000" dirty="0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  <a:t>						1 MILE SWIM RELAY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5427" y="1677708"/>
            <a:ext cx="3088109" cy="3880772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/>
              <a:t>Information: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Teams of 2-4 swimmers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1 mile= 36 laps (1 lap up and back)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Open to anyone, swimming experience preferred.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38252" y="1677707"/>
            <a:ext cx="3088110" cy="3880773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u="sng" dirty="0" smtClean="0"/>
              <a:t>Why Participate?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Prizes for winning teams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Raffle prizes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Snacks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Fun competition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healthyheart.nhs.uk/images/h_exercis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864" y="3029980"/>
            <a:ext cx="2641602" cy="1892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fis.ceredigion.gov.uk/wp-content/uploads/2012/11/HealthSt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78" y="3611303"/>
            <a:ext cx="4456040" cy="2268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6957312" cy="13208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  <a:t>BENEFITS OF AQUATIC CLASSES: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709180"/>
            <a:ext cx="6347714" cy="4680048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Swimming is an aerobic exercise which will help you maintain a healthy heart.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Low impact exercise on joints.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Increases muscular strength and endurance.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Recruits all major muscle groups.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i="1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i="1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154bf9c4df-custmedia.vresp.com/d4bd4d76da/swim%20ge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400" y="1018755"/>
            <a:ext cx="3171825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  <a:t>SWIMMING GEAR AVAILABLE:</a:t>
            </a:r>
            <a:endParaRPr lang="en-US" dirty="0">
              <a:solidFill>
                <a:schemeClr val="tx1"/>
              </a:solidFill>
              <a:latin typeface="Franklin Gothic Medium Cond" panose="020B06060304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99" y="1373512"/>
            <a:ext cx="6347714" cy="4552726"/>
          </a:xfrm>
        </p:spPr>
        <p:txBody>
          <a:bodyPr>
            <a:normAutofit lnSpcReduction="10000"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274320" indent="-274320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Goggles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Kickboards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Fins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Pull Buoys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Swim paddles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Life jackets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Zero gravity suits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Ax Training Shoes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ctr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7176" name="Picture 8" descr="http://mikeanderson.net/recuthies/Images/Life%20jacke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137" y="3560019"/>
            <a:ext cx="211455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://4.bp.blogspot.com/_DLQk5wsZhg4/S_FfkvcyWHI/AAAAAAAAAFM/P2spLCG6GqY/s320/Hans+Swim+Paddl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2580012"/>
            <a:ext cx="1444869" cy="2395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www.safetysupplywarehouse.com/v/vspfiles/photos/FD-1027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893" y="2193001"/>
            <a:ext cx="2000090" cy="200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609599" y="285509"/>
            <a:ext cx="6347713" cy="1320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  <a:t>POOL RULES: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437" y="1280410"/>
            <a:ext cx="6620036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Obey all posted rules.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Dive only where diving is allowed.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Never jump on someone or push someone into the pool.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Never pretend someone is drowning.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No running off the pool deck.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Obey the lifeguard. He or she is there to keep you safe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pic>
        <p:nvPicPr>
          <p:cNvPr id="8194" name="Picture 2" descr="http://www.poolcenter.com/40312-no-runni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106" y="438352"/>
            <a:ext cx="2486877" cy="168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vector.me/files/images/1/5/159051/cartoon_jacket_aid_boat_life_lifesaver_float_saver_lifesavers_preser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307" y="3883307"/>
            <a:ext cx="2974693" cy="297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162047" y="609600"/>
            <a:ext cx="6795266" cy="13208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Franklin Gothic Medium Cond" panose="020B0606030402020204" pitchFamily="34" charset="0"/>
              </a:rPr>
              <a:t>BENEFITS OF BEING A LIFEGAURD: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Warm summer job that pays.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Develop leadership and discipline skills.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Learn life-saving techniques in and out of the pool.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Teach other swimmers about water safety.</a:t>
            </a:r>
            <a:endParaRPr lang="en-US" sz="24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sz="24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407</TotalTime>
  <Words>309</Words>
  <Application>Microsoft Macintosh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AQUATIC CLASSES &amp; EVENTS</vt:lpstr>
      <vt:lpstr>WHY SHOULD MY CHILD BE A SWIMMER?</vt:lpstr>
      <vt:lpstr>WHY SHOULD MY CHILD BE A SWIMMER? (continued)</vt:lpstr>
      <vt:lpstr>SPECIAL EVENTS:       1 MILE SWIM RELAY</vt:lpstr>
      <vt:lpstr>BENEFITS OF AQUATIC CLASSES:</vt:lpstr>
      <vt:lpstr>SWIMMING GEAR AVAILABLE:</vt:lpstr>
      <vt:lpstr>POOL RULES:</vt:lpstr>
      <vt:lpstr>BENEFITS OF BEING A LIFEGAURD: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37</cp:revision>
  <dcterms:created xsi:type="dcterms:W3CDTF">2013-10-23T03:30:19Z</dcterms:created>
  <dcterms:modified xsi:type="dcterms:W3CDTF">2015-11-28T20:27:15Z</dcterms:modified>
</cp:coreProperties>
</file>