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uildingblocks2success.org/" TargetMode="External"/><Relationship Id="rId3" Type="http://schemas.openxmlformats.org/officeDocument/2006/relationships/hyperlink" Target="https://calltosafety.org/" TargetMode="External"/><Relationship Id="rId4" Type="http://schemas.openxmlformats.org/officeDocument/2006/relationships/hyperlink" Target="http://www.growing-gardens.org/" TargetMode="External"/><Relationship Id="rId5" Type="http://schemas.openxmlformats.org/officeDocument/2006/relationships/hyperlink" Target="https://familyroomoregon.org/" TargetMode="External"/><Relationship Id="rId6" Type="http://schemas.openxmlformats.org/officeDocument/2006/relationships/hyperlink" Target="https://oddmaninn.org/" TargetMode="External"/><Relationship Id="rId7" Type="http://schemas.openxmlformats.org/officeDocument/2006/relationships/hyperlink" Target="http://www.girlsrockcamp.org/wp-content/endurance-page-cache/_index.htm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Stefanie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Samantha</a:t>
            </a:r>
          </a:p>
          <a:p>
            <a:pPr lvl="0">
              <a:spcBef>
                <a:spcPts val="0"/>
              </a:spcBef>
              <a:buNone/>
            </a:pPr>
            <a:r>
              <a:rPr lang="en"/>
              <a:t>Change must start with yourself- can not expect change socially if you can not change</a:t>
            </a:r>
          </a:p>
          <a:p>
            <a:pPr lvl="0">
              <a:spcBef>
                <a:spcPts val="0"/>
              </a:spcBef>
              <a:buNone/>
            </a:pPr>
            <a:r>
              <a:rPr lang="en"/>
              <a:t>http://www.thinkhumanism.com/the-golden-rule.html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Zachary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Stefanie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Zach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Samantha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Zach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1"/>
                </a:solidFill>
              </a:rPr>
              <a:t>Samantha</a:t>
            </a:r>
          </a:p>
          <a:p>
            <a:pPr indent="-342900" lvl="0" marL="457200" rtl="0">
              <a:lnSpc>
                <a:spcPct val="115000"/>
              </a:lnSpc>
              <a:spcBef>
                <a:spcPts val="0"/>
              </a:spcBef>
              <a:spcAft>
                <a:spcPts val="1600"/>
              </a:spcAft>
              <a:buClr>
                <a:schemeClr val="dk1"/>
              </a:buClr>
              <a:buSzPct val="100000"/>
              <a:buChar char="★"/>
            </a:pPr>
            <a:r>
              <a:rPr lang="en" sz="1800">
                <a:solidFill>
                  <a:schemeClr val="dk1"/>
                </a:solidFill>
              </a:rPr>
              <a:t>Being educated in knowing and understanding what is happening in the community and what part we can play</a:t>
            </a:r>
          </a:p>
          <a:p>
            <a:pPr indent="-342900" lvl="0" marL="457200" rtl="0">
              <a:lnSpc>
                <a:spcPct val="115000"/>
              </a:lnSpc>
              <a:spcBef>
                <a:spcPts val="0"/>
              </a:spcBef>
              <a:spcAft>
                <a:spcPts val="1600"/>
              </a:spcAft>
              <a:buClr>
                <a:schemeClr val="dk1"/>
              </a:buClr>
              <a:buSzPct val="100000"/>
              <a:buChar char="★"/>
            </a:pPr>
            <a:r>
              <a:rPr lang="en" sz="1800">
                <a:solidFill>
                  <a:schemeClr val="dk1"/>
                </a:solidFill>
              </a:rPr>
              <a:t>Learning and educating self and others </a:t>
            </a:r>
          </a:p>
          <a:p>
            <a:pPr indent="-228600" lvl="1" marL="914400" rtl="0">
              <a:lnSpc>
                <a:spcPct val="115000"/>
              </a:lnSpc>
              <a:spcBef>
                <a:spcPts val="0"/>
              </a:spcBef>
              <a:spcAft>
                <a:spcPts val="1600"/>
              </a:spcAft>
              <a:buClr>
                <a:schemeClr val="dk1"/>
              </a:buClr>
              <a:buChar char="○"/>
            </a:pPr>
            <a:r>
              <a:rPr lang="en" sz="1400">
                <a:solidFill>
                  <a:schemeClr val="dk1"/>
                </a:solidFill>
              </a:rPr>
              <a:t>Taking advantage of what is known</a:t>
            </a:r>
          </a:p>
          <a:p>
            <a:pPr indent="-228600" lvl="1" marL="914400" rtl="0">
              <a:lnSpc>
                <a:spcPct val="115000"/>
              </a:lnSpc>
              <a:spcBef>
                <a:spcPts val="0"/>
              </a:spcBef>
              <a:spcAft>
                <a:spcPts val="1600"/>
              </a:spcAft>
              <a:buClr>
                <a:schemeClr val="dk1"/>
              </a:buClr>
              <a:buChar char="○"/>
            </a:pPr>
            <a:r>
              <a:rPr lang="en" sz="1400">
                <a:solidFill>
                  <a:schemeClr val="dk1"/>
                </a:solidFill>
              </a:rPr>
              <a:t>Apply what we have learned from schooling</a:t>
            </a:r>
          </a:p>
          <a:p>
            <a:pPr indent="-228600" lvl="1" marL="914400" rtl="0">
              <a:lnSpc>
                <a:spcPct val="115000"/>
              </a:lnSpc>
              <a:spcBef>
                <a:spcPts val="0"/>
              </a:spcBef>
              <a:spcAft>
                <a:spcPts val="1600"/>
              </a:spcAft>
              <a:buClr>
                <a:schemeClr val="dk1"/>
              </a:buClr>
              <a:buChar char="○"/>
            </a:pPr>
            <a:r>
              <a:rPr lang="en" sz="1400">
                <a:solidFill>
                  <a:schemeClr val="dk1"/>
                </a:solidFill>
              </a:rPr>
              <a:t>Our responsibility to teach what we know</a:t>
            </a:r>
          </a:p>
          <a:p>
            <a:pPr indent="-342900" lvl="0" marL="457200" rtl="0">
              <a:lnSpc>
                <a:spcPct val="115000"/>
              </a:lnSpc>
              <a:spcBef>
                <a:spcPts val="0"/>
              </a:spcBef>
              <a:spcAft>
                <a:spcPts val="1600"/>
              </a:spcAft>
              <a:buClr>
                <a:schemeClr val="dk1"/>
              </a:buClr>
              <a:buSzPct val="100000"/>
              <a:buChar char="-"/>
            </a:pPr>
            <a:r>
              <a:rPr lang="en" sz="1800">
                <a:solidFill>
                  <a:schemeClr val="dk2"/>
                </a:solidFill>
              </a:rPr>
              <a:t>Cartoons with role models </a:t>
            </a:r>
          </a:p>
          <a:p>
            <a:pPr indent="-342900" lvl="0" marL="457200" rtl="0">
              <a:lnSpc>
                <a:spcPct val="115000"/>
              </a:lnSpc>
              <a:spcBef>
                <a:spcPts val="0"/>
              </a:spcBef>
              <a:spcAft>
                <a:spcPts val="1600"/>
              </a:spcAft>
              <a:buClr>
                <a:schemeClr val="dk2"/>
              </a:buClr>
              <a:buSzPct val="100000"/>
              <a:buChar char="-"/>
            </a:pPr>
            <a:r>
              <a:rPr lang="en" sz="1800">
                <a:solidFill>
                  <a:schemeClr val="dk2"/>
                </a:solidFill>
              </a:rPr>
              <a:t>Pg 25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Stefanie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2500"/>
              </a:lnSpc>
              <a:spcBef>
                <a:spcPts val="400"/>
              </a:spcBef>
              <a:spcAft>
                <a:spcPts val="400"/>
              </a:spcAft>
              <a:buNone/>
            </a:pPr>
            <a:r>
              <a:rPr lang="en"/>
              <a:t>Stefanie</a:t>
            </a:r>
          </a:p>
          <a:p>
            <a:pPr lvl="0" rtl="0">
              <a:lnSpc>
                <a:spcPct val="112500"/>
              </a:lnSpc>
              <a:spcBef>
                <a:spcPts val="400"/>
              </a:spcBef>
              <a:spcAft>
                <a:spcPts val="400"/>
              </a:spcAft>
              <a:buNone/>
            </a:pPr>
            <a:r>
              <a:rPr lang="en"/>
              <a:t>Oregon public house charities</a:t>
            </a:r>
          </a:p>
          <a:p>
            <a:pPr lvl="0" rtl="0">
              <a:lnSpc>
                <a:spcPct val="112500"/>
              </a:lnSpc>
              <a:spcBef>
                <a:spcPts val="400"/>
              </a:spcBef>
              <a:spcAft>
                <a:spcPts val="400"/>
              </a:spcAft>
              <a:buClr>
                <a:schemeClr val="dk1"/>
              </a:buClr>
              <a:buSzPct val="68750"/>
              <a:buFont typeface="Arial"/>
              <a:buNone/>
            </a:pPr>
            <a:r>
              <a:rPr lang="en" sz="1600" u="sng">
                <a:solidFill>
                  <a:srgbClr val="171717"/>
                </a:solidFill>
                <a:hlinkClick r:id="rId2"/>
              </a:rPr>
              <a:t>BUILDING BLOCKS TO SUCCESS</a:t>
            </a:r>
          </a:p>
          <a:p>
            <a:pPr lvl="0" rtl="0">
              <a:lnSpc>
                <a:spcPct val="115000"/>
              </a:lnSpc>
              <a:spcBef>
                <a:spcPts val="0"/>
              </a:spcBef>
              <a:buClr>
                <a:schemeClr val="dk1"/>
              </a:buClr>
              <a:buSzPct val="100000"/>
              <a:buFont typeface="Arial"/>
              <a:buNone/>
            </a:pPr>
            <a:r>
              <a:rPr lang="en" sz="1050">
                <a:solidFill>
                  <a:srgbClr val="171717"/>
                </a:solidFill>
              </a:rPr>
              <a:t>BB2S is focused on inspiring and empowering youth through exposure to Science, Technology, Engineering and Math (STEM). BB2S serves youth identified as atrisk, underserved, underrepresented, and has a priority focus on youth of color. BB2S aims to get youth excited about STEM through creative, fun, team-building, and educational STEM-related activities. The curriculum used is hands-on and teaches a fundamental set of skills that promote life-long learning.</a:t>
            </a:r>
          </a:p>
          <a:p>
            <a:pPr lvl="0" rtl="0">
              <a:lnSpc>
                <a:spcPct val="112500"/>
              </a:lnSpc>
              <a:spcBef>
                <a:spcPts val="0"/>
              </a:spcBef>
              <a:buClr>
                <a:schemeClr val="dk1"/>
              </a:buClr>
              <a:buSzPct val="100000"/>
              <a:buFont typeface="Arial"/>
              <a:buNone/>
            </a:pPr>
            <a:r>
              <a:t/>
            </a:r>
            <a:endParaRPr sz="1050">
              <a:solidFill>
                <a:srgbClr val="171717"/>
              </a:solidFill>
            </a:endParaRPr>
          </a:p>
          <a:p>
            <a:pPr lvl="0" rtl="0">
              <a:lnSpc>
                <a:spcPct val="112500"/>
              </a:lnSpc>
              <a:spcBef>
                <a:spcPts val="400"/>
              </a:spcBef>
              <a:spcAft>
                <a:spcPts val="400"/>
              </a:spcAft>
              <a:buClr>
                <a:schemeClr val="dk1"/>
              </a:buClr>
              <a:buSzPct val="68750"/>
              <a:buFont typeface="Arial"/>
              <a:buNone/>
            </a:pPr>
            <a:r>
              <a:rPr lang="en" sz="1600" u="sng">
                <a:solidFill>
                  <a:srgbClr val="171717"/>
                </a:solidFill>
                <a:hlinkClick r:id="rId3"/>
              </a:rPr>
              <a:t>CALL TO SAFETY</a:t>
            </a:r>
          </a:p>
          <a:p>
            <a:pPr lvl="0" rtl="0">
              <a:lnSpc>
                <a:spcPct val="115000"/>
              </a:lnSpc>
              <a:spcBef>
                <a:spcPts val="0"/>
              </a:spcBef>
              <a:buClr>
                <a:schemeClr val="dk1"/>
              </a:buClr>
              <a:buSzPct val="100000"/>
              <a:buFont typeface="Arial"/>
              <a:buNone/>
            </a:pPr>
            <a:r>
              <a:rPr lang="en" sz="1050">
                <a:solidFill>
                  <a:srgbClr val="171717"/>
                </a:solidFill>
              </a:rPr>
              <a:t>Call to Safety believes that everyone deserves a life free of domestic and sexual violence. In addition to being Oregon’s largest crisis line for survivors, they also offer hospital response after a sexual assault, case management, and support groups. Call to Safety’s advocacy work has shown that each survivor knows what options are best for them, and CTS makes it their job to support survivors’ choices and plans.</a:t>
            </a:r>
          </a:p>
          <a:p>
            <a:pPr lvl="0" rtl="0">
              <a:lnSpc>
                <a:spcPct val="112500"/>
              </a:lnSpc>
              <a:spcBef>
                <a:spcPts val="0"/>
              </a:spcBef>
              <a:buClr>
                <a:schemeClr val="dk1"/>
              </a:buClr>
              <a:buSzPct val="100000"/>
              <a:buFont typeface="Arial"/>
              <a:buNone/>
            </a:pPr>
            <a:r>
              <a:t/>
            </a:r>
            <a:endParaRPr sz="1050">
              <a:solidFill>
                <a:srgbClr val="171717"/>
              </a:solidFill>
            </a:endParaRPr>
          </a:p>
          <a:p>
            <a:pPr lvl="0" rtl="0">
              <a:lnSpc>
                <a:spcPct val="112500"/>
              </a:lnSpc>
              <a:spcBef>
                <a:spcPts val="400"/>
              </a:spcBef>
              <a:spcAft>
                <a:spcPts val="400"/>
              </a:spcAft>
              <a:buClr>
                <a:schemeClr val="dk1"/>
              </a:buClr>
              <a:buSzPct val="68750"/>
              <a:buFont typeface="Arial"/>
              <a:buNone/>
            </a:pPr>
            <a:r>
              <a:rPr lang="en" sz="1600" u="sng">
                <a:solidFill>
                  <a:srgbClr val="171717"/>
                </a:solidFill>
                <a:hlinkClick r:id="rId4"/>
              </a:rPr>
              <a:t>GROWING GARDENS</a:t>
            </a:r>
          </a:p>
          <a:p>
            <a:pPr lvl="0" rtl="0">
              <a:lnSpc>
                <a:spcPct val="115000"/>
              </a:lnSpc>
              <a:spcBef>
                <a:spcPts val="0"/>
              </a:spcBef>
              <a:buClr>
                <a:schemeClr val="dk1"/>
              </a:buClr>
              <a:buSzPct val="100000"/>
              <a:buFont typeface="Arial"/>
              <a:buNone/>
            </a:pPr>
            <a:r>
              <a:rPr lang="en" sz="1050">
                <a:solidFill>
                  <a:srgbClr val="171717"/>
                </a:solidFill>
              </a:rPr>
              <a:t>Growing Gardens uses the experience of growing food in schools, backyards and correctional facilities to cultivate healthy, equitable communities. Through hands-on learning, people across Oregon learn skills, build leadership, and grow in a way that is true to themselves.</a:t>
            </a:r>
          </a:p>
          <a:p>
            <a:pPr lvl="0" rtl="0">
              <a:lnSpc>
                <a:spcPct val="112500"/>
              </a:lnSpc>
              <a:spcBef>
                <a:spcPts val="0"/>
              </a:spcBef>
              <a:buClr>
                <a:schemeClr val="dk1"/>
              </a:buClr>
              <a:buSzPct val="100000"/>
              <a:buFont typeface="Arial"/>
              <a:buNone/>
            </a:pPr>
            <a:r>
              <a:t/>
            </a:r>
            <a:endParaRPr sz="1050">
              <a:solidFill>
                <a:srgbClr val="171717"/>
              </a:solidFill>
            </a:endParaRPr>
          </a:p>
          <a:p>
            <a:pPr lvl="0" rtl="0">
              <a:lnSpc>
                <a:spcPct val="112500"/>
              </a:lnSpc>
              <a:spcBef>
                <a:spcPts val="400"/>
              </a:spcBef>
              <a:spcAft>
                <a:spcPts val="400"/>
              </a:spcAft>
              <a:buClr>
                <a:schemeClr val="dk1"/>
              </a:buClr>
              <a:buSzPct val="68750"/>
              <a:buFont typeface="Arial"/>
              <a:buNone/>
            </a:pPr>
            <a:r>
              <a:rPr lang="en" sz="1600" u="sng">
                <a:solidFill>
                  <a:srgbClr val="171717"/>
                </a:solidFill>
                <a:hlinkClick r:id="rId5"/>
              </a:rPr>
              <a:t>THE FAMILY ROOM</a:t>
            </a:r>
          </a:p>
          <a:p>
            <a:pPr lvl="0" rtl="0">
              <a:lnSpc>
                <a:spcPct val="115000"/>
              </a:lnSpc>
              <a:spcBef>
                <a:spcPts val="0"/>
              </a:spcBef>
              <a:buClr>
                <a:schemeClr val="dk1"/>
              </a:buClr>
              <a:buSzPct val="100000"/>
              <a:buFont typeface="Arial"/>
              <a:buNone/>
            </a:pPr>
            <a:r>
              <a:rPr lang="en" sz="1050">
                <a:solidFill>
                  <a:srgbClr val="171717"/>
                </a:solidFill>
              </a:rPr>
              <a:t>The Family Room’s mission is to provide a homelike visitation setting for families separated in the foster care system. We increase both the quantity and quality of supervised time families spend together with the goal of increasing the likelihood that children can return to their birth parents safely, expediently, and sustainably.</a:t>
            </a:r>
          </a:p>
          <a:p>
            <a:pPr lvl="0" rtl="0">
              <a:lnSpc>
                <a:spcPct val="112500"/>
              </a:lnSpc>
              <a:spcBef>
                <a:spcPts val="0"/>
              </a:spcBef>
              <a:buClr>
                <a:schemeClr val="dk1"/>
              </a:buClr>
              <a:buSzPct val="100000"/>
              <a:buFont typeface="Arial"/>
              <a:buNone/>
            </a:pPr>
            <a:r>
              <a:t/>
            </a:r>
            <a:endParaRPr sz="1050">
              <a:solidFill>
                <a:srgbClr val="171717"/>
              </a:solidFill>
            </a:endParaRPr>
          </a:p>
          <a:p>
            <a:pPr lvl="0" rtl="0">
              <a:lnSpc>
                <a:spcPct val="112500"/>
              </a:lnSpc>
              <a:spcBef>
                <a:spcPts val="400"/>
              </a:spcBef>
              <a:spcAft>
                <a:spcPts val="400"/>
              </a:spcAft>
              <a:buClr>
                <a:schemeClr val="dk1"/>
              </a:buClr>
              <a:buSzPct val="68750"/>
              <a:buFont typeface="Arial"/>
              <a:buNone/>
            </a:pPr>
            <a:r>
              <a:rPr lang="en" sz="1600" u="sng">
                <a:solidFill>
                  <a:srgbClr val="171717"/>
                </a:solidFill>
                <a:hlinkClick r:id="rId6"/>
              </a:rPr>
              <a:t>THE ODD MAN INN</a:t>
            </a:r>
          </a:p>
          <a:p>
            <a:pPr lvl="0" rtl="0">
              <a:lnSpc>
                <a:spcPct val="115000"/>
              </a:lnSpc>
              <a:spcBef>
                <a:spcPts val="0"/>
              </a:spcBef>
              <a:buClr>
                <a:schemeClr val="dk1"/>
              </a:buClr>
              <a:buSzPct val="100000"/>
              <a:buFont typeface="Arial"/>
              <a:buNone/>
            </a:pPr>
            <a:r>
              <a:rPr lang="en" sz="1050">
                <a:solidFill>
                  <a:srgbClr val="171717"/>
                </a:solidFill>
              </a:rPr>
              <a:t>Odd Man Inn is a nonprofit refuge for wayward, abandoned, neglected, or otherwise displaced animals of many different species. We help animals get the care and socialization they need on their way to a forever family. We work beside and serve our surrounding communities, animal shelters, and youth organizations. We foster and encourage compassion for all living things.</a:t>
            </a:r>
          </a:p>
          <a:p>
            <a:pPr lvl="0" rtl="0">
              <a:lnSpc>
                <a:spcPct val="112500"/>
              </a:lnSpc>
              <a:spcBef>
                <a:spcPts val="0"/>
              </a:spcBef>
              <a:buClr>
                <a:schemeClr val="dk1"/>
              </a:buClr>
              <a:buSzPct val="100000"/>
              <a:buFont typeface="Arial"/>
              <a:buNone/>
            </a:pPr>
            <a:r>
              <a:t/>
            </a:r>
            <a:endParaRPr sz="1050">
              <a:solidFill>
                <a:srgbClr val="171717"/>
              </a:solidFill>
            </a:endParaRPr>
          </a:p>
          <a:p>
            <a:pPr lvl="0" rtl="0">
              <a:lnSpc>
                <a:spcPct val="112500"/>
              </a:lnSpc>
              <a:spcBef>
                <a:spcPts val="400"/>
              </a:spcBef>
              <a:spcAft>
                <a:spcPts val="400"/>
              </a:spcAft>
              <a:buClr>
                <a:schemeClr val="dk1"/>
              </a:buClr>
              <a:buSzPct val="68750"/>
              <a:buFont typeface="Arial"/>
              <a:buNone/>
            </a:pPr>
            <a:r>
              <a:rPr lang="en" sz="1600" u="sng">
                <a:solidFill>
                  <a:srgbClr val="171717"/>
                </a:solidFill>
                <a:hlinkClick r:id="rId7"/>
              </a:rPr>
              <a:t>ROCK 'N' ROLL CAMP FOR GIRLS</a:t>
            </a:r>
          </a:p>
          <a:p>
            <a:pPr lvl="0" rtl="0">
              <a:lnSpc>
                <a:spcPct val="115000"/>
              </a:lnSpc>
              <a:spcBef>
                <a:spcPts val="0"/>
              </a:spcBef>
              <a:buClr>
                <a:schemeClr val="dk1"/>
              </a:buClr>
              <a:buSzPct val="100000"/>
              <a:buFont typeface="Arial"/>
              <a:buNone/>
            </a:pPr>
            <a:r>
              <a:rPr lang="en" sz="1050">
                <a:solidFill>
                  <a:srgbClr val="171717"/>
                </a:solidFill>
              </a:rPr>
              <a:t>The Rock ’n’ Roll Camp for Girls serves girls, transgender, and gender nonconforming youth (regardless of identity), through a transformative week of music creation and performance. RnRC4G builds campers' self-esteem and confidence by creating leadership opportunities, cultivating a supportive community of peers and mentors, and encouraging the pursuit of social justice and the development of life skills.</a:t>
            </a: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youtube.com/watch?v=YWVVYAHHeoo"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abcnews.go.com/WhatWouldYouDo/video/litterbug-discards-trash-portland-park-3667441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youtube.com/watch?v=8Q5Ujc6IbDc" TargetMode="Externa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s://bctf.ca/publications/NewsmagArticle.aspx?id=782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pachamama.org/social-justice/social-responsibility-and-ethic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5.jp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39033" y="737725"/>
            <a:ext cx="8520600" cy="2052600"/>
          </a:xfrm>
          <a:prstGeom prst="rect">
            <a:avLst/>
          </a:prstGeom>
        </p:spPr>
        <p:txBody>
          <a:bodyPr anchorCtr="0" anchor="b" bIns="91425" lIns="91425" rIns="91425" tIns="91425">
            <a:noAutofit/>
          </a:bodyPr>
          <a:lstStyle/>
          <a:p>
            <a:pPr lvl="0">
              <a:spcBef>
                <a:spcPts val="0"/>
              </a:spcBef>
              <a:buNone/>
            </a:pPr>
            <a:r>
              <a:rPr b="1" lang="en"/>
              <a:t>Social Responsibility</a:t>
            </a:r>
          </a:p>
        </p:txBody>
      </p:sp>
      <p:sp>
        <p:nvSpPr>
          <p:cNvPr id="55" name="Shape 55"/>
          <p:cNvSpPr txBox="1"/>
          <p:nvPr>
            <p:ph idx="1" type="subTitle"/>
          </p:nvPr>
        </p:nvSpPr>
        <p:spPr>
          <a:xfrm>
            <a:off x="0" y="2834125"/>
            <a:ext cx="8832300" cy="1018500"/>
          </a:xfrm>
          <a:prstGeom prst="rect">
            <a:avLst/>
          </a:prstGeom>
        </p:spPr>
        <p:txBody>
          <a:bodyPr anchorCtr="0" anchor="t" bIns="91425" lIns="91425" rIns="91425" tIns="91425">
            <a:noAutofit/>
          </a:bodyPr>
          <a:lstStyle/>
          <a:p>
            <a:pPr lvl="0" algn="l">
              <a:spcBef>
                <a:spcPts val="0"/>
              </a:spcBef>
              <a:buNone/>
            </a:pPr>
            <a:r>
              <a:rPr b="1" lang="en"/>
              <a:t>Samantha Small, Stefanie Steele, Zachary Learned</a:t>
            </a:r>
          </a:p>
        </p:txBody>
      </p:sp>
      <p:pic>
        <p:nvPicPr>
          <p:cNvPr descr="social responsibility.jpg" id="56" name="Shape 56"/>
          <p:cNvPicPr preferRelativeResize="0"/>
          <p:nvPr/>
        </p:nvPicPr>
        <p:blipFill rotWithShape="1">
          <a:blip r:embed="rId3">
            <a:alphaModFix amt="36000"/>
          </a:blip>
          <a:srcRect b="-529" l="0" r="0" t="530"/>
          <a:stretch/>
        </p:blipFill>
        <p:spPr>
          <a:xfrm>
            <a:off x="0" y="0"/>
            <a:ext cx="9143999"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7th Generation Principle</a:t>
            </a:r>
          </a:p>
        </p:txBody>
      </p:sp>
      <p:sp>
        <p:nvSpPr>
          <p:cNvPr id="120" name="Shape 12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gn="ctr">
              <a:lnSpc>
                <a:spcPct val="175000"/>
              </a:lnSpc>
              <a:spcBef>
                <a:spcPts val="0"/>
              </a:spcBef>
              <a:spcAft>
                <a:spcPts val="0"/>
              </a:spcAft>
              <a:buNone/>
            </a:pPr>
            <a:r>
              <a:t/>
            </a:r>
            <a:endParaRPr b="1" i="1">
              <a:solidFill>
                <a:srgbClr val="7A1717"/>
              </a:solidFill>
              <a:highlight>
                <a:srgbClr val="FCFCFC"/>
              </a:highlight>
            </a:endParaRPr>
          </a:p>
          <a:p>
            <a:pPr lvl="0" rtl="0" algn="ctr">
              <a:lnSpc>
                <a:spcPct val="175000"/>
              </a:lnSpc>
              <a:spcBef>
                <a:spcPts val="0"/>
              </a:spcBef>
              <a:spcAft>
                <a:spcPts val="0"/>
              </a:spcAft>
              <a:buClr>
                <a:schemeClr val="dk1"/>
              </a:buClr>
              <a:buSzPct val="61111"/>
              <a:buFont typeface="Arial"/>
              <a:buNone/>
            </a:pPr>
            <a:r>
              <a:rPr b="1" i="1" lang="en">
                <a:solidFill>
                  <a:srgbClr val="7A1717"/>
                </a:solidFill>
                <a:highlight>
                  <a:srgbClr val="FCFCFC"/>
                </a:highlight>
              </a:rPr>
              <a:t>“In our every deliberation, we must consider the impact of our decisions on the next seven generations.”</a:t>
            </a:r>
          </a:p>
          <a:p>
            <a:pPr lvl="0">
              <a:spcBef>
                <a:spcPts val="0"/>
              </a:spcBef>
              <a:buClr>
                <a:schemeClr val="dk1"/>
              </a:buClr>
              <a:buSzPct val="61111"/>
              <a:buFont typeface="Arial"/>
              <a:buNone/>
            </a:pPr>
            <a:r>
              <a:t/>
            </a:r>
            <a:endParaRPr>
              <a:solidFill>
                <a:srgbClr val="000000"/>
              </a:solidFill>
              <a:highlight>
                <a:srgbClr val="FCFCFC"/>
              </a:highlight>
            </a:endParaRPr>
          </a:p>
          <a:p>
            <a:pPr lvl="0">
              <a:spcBef>
                <a:spcPts val="0"/>
              </a:spcBef>
              <a:buClr>
                <a:schemeClr val="dk1"/>
              </a:buClr>
              <a:buSzPct val="61111"/>
              <a:buFont typeface="Arial"/>
              <a:buNone/>
            </a:pPr>
            <a:r>
              <a:rPr lang="en">
                <a:solidFill>
                  <a:srgbClr val="000000"/>
                </a:solidFill>
                <a:highlight>
                  <a:srgbClr val="FCFCFC"/>
                </a:highlight>
              </a:rPr>
              <a:t>An ancient Iroquois philosophy based on decisions made today resulting in a sustainable world 7 generations into the future.</a:t>
            </a:r>
          </a:p>
          <a:p>
            <a:pPr lvl="0">
              <a:spcBef>
                <a:spcPts val="0"/>
              </a:spcBef>
              <a:buClr>
                <a:schemeClr val="dk1"/>
              </a:buClr>
              <a:buSzPct val="91666"/>
              <a:buFont typeface="Arial"/>
              <a:buNone/>
            </a:pPr>
            <a:r>
              <a:t/>
            </a:r>
            <a:endParaRPr sz="1200">
              <a:solidFill>
                <a:srgbClr val="000000"/>
              </a:solidFill>
              <a:highlight>
                <a:srgbClr val="FCFCFC"/>
              </a:highlight>
            </a:endParaRPr>
          </a:p>
          <a:p>
            <a:pPr lvl="0">
              <a:spcBef>
                <a:spcPts val="0"/>
              </a:spcBef>
              <a:buClr>
                <a:schemeClr val="dk1"/>
              </a:buClr>
              <a:buSzPct val="91666"/>
              <a:buFont typeface="Arial"/>
              <a:buNone/>
            </a:pPr>
            <a:r>
              <a:rPr lang="en" sz="1200" u="sng">
                <a:solidFill>
                  <a:schemeClr val="hlink"/>
                </a:solidFill>
                <a:highlight>
                  <a:srgbClr val="FCFCFC"/>
                </a:highlight>
                <a:hlinkClick r:id="rId3"/>
              </a:rPr>
              <a:t>https://www.youtube.com/watch?v=YWVVYAHHeoo</a:t>
            </a:r>
          </a:p>
          <a:p>
            <a:pPr lvl="0" rtl="0">
              <a:spcBef>
                <a:spcPts val="0"/>
              </a:spcBef>
              <a:buClr>
                <a:schemeClr val="dk1"/>
              </a:buClr>
              <a:buSzPct val="61111"/>
              <a:buFont typeface="Arial"/>
              <a:buNone/>
            </a:pPr>
            <a:r>
              <a:t/>
            </a:r>
            <a:endParaRPr>
              <a:solidFill>
                <a:srgbClr val="000000"/>
              </a:solidFill>
              <a:highlight>
                <a:srgbClr val="FCFCFC"/>
              </a:highlight>
            </a:endParaRPr>
          </a:p>
          <a:p>
            <a:pPr lvl="0" rtl="0">
              <a:spcBef>
                <a:spcPts val="0"/>
              </a:spcBef>
              <a:buNone/>
            </a:pPr>
            <a:r>
              <a:t/>
            </a:r>
            <a:endParaRPr/>
          </a:p>
        </p:txBody>
      </p:sp>
      <p:pic>
        <p:nvPicPr>
          <p:cNvPr descr="7gen-logo.png" id="121" name="Shape 121"/>
          <p:cNvPicPr preferRelativeResize="0"/>
          <p:nvPr/>
        </p:nvPicPr>
        <p:blipFill>
          <a:blip r:embed="rId4">
            <a:alphaModFix/>
          </a:blip>
          <a:stretch>
            <a:fillRect/>
          </a:stretch>
        </p:blipFill>
        <p:spPr>
          <a:xfrm>
            <a:off x="7071650" y="0"/>
            <a:ext cx="1724350" cy="1724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b="1" lang="en"/>
              <a:t>Personally </a:t>
            </a:r>
          </a:p>
        </p:txBody>
      </p:sp>
      <p:sp>
        <p:nvSpPr>
          <p:cNvPr id="127" name="Shape 12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rPr lang="en">
                <a:solidFill>
                  <a:srgbClr val="000000"/>
                </a:solidFill>
              </a:rPr>
              <a:t>The Golden Rule</a:t>
            </a:r>
          </a:p>
          <a:p>
            <a:pPr lvl="0">
              <a:spcBef>
                <a:spcPts val="0"/>
              </a:spcBef>
              <a:buNone/>
            </a:pPr>
            <a:r>
              <a:rPr lang="en">
                <a:solidFill>
                  <a:srgbClr val="000000"/>
                </a:solidFill>
              </a:rPr>
              <a:t>Humanism Philosophy</a:t>
            </a:r>
          </a:p>
          <a:p>
            <a:pPr lvl="0" rtl="0">
              <a:spcBef>
                <a:spcPts val="0"/>
              </a:spcBef>
              <a:buClr>
                <a:schemeClr val="dk1"/>
              </a:buClr>
              <a:buSzPct val="110000"/>
              <a:buFont typeface="Arial"/>
              <a:buNone/>
            </a:pPr>
            <a:r>
              <a:rPr lang="en" sz="1000">
                <a:solidFill>
                  <a:srgbClr val="424242"/>
                </a:solidFill>
              </a:rPr>
              <a:t>"</a:t>
            </a:r>
            <a:r>
              <a:rPr lang="en" sz="1200">
                <a:solidFill>
                  <a:srgbClr val="424242"/>
                </a:solidFill>
              </a:rPr>
              <a:t>Social responsibility-that is, a personal investment in the well-being of others and of the planet-doesn't just happen. It takes intention, attention, and time." </a:t>
            </a:r>
            <a:r>
              <a:rPr i="1" lang="en" sz="1200">
                <a:solidFill>
                  <a:srgbClr val="424242"/>
                </a:solidFill>
              </a:rPr>
              <a:t>— Sheldon Berman, "Educating for Social Responsibility,"</a:t>
            </a:r>
            <a:r>
              <a:rPr lang="en" sz="1200">
                <a:solidFill>
                  <a:srgbClr val="424242"/>
                </a:solidFill>
              </a:rPr>
              <a:t> Educational Leadership, </a:t>
            </a:r>
            <a:r>
              <a:rPr i="1" lang="en" sz="1200">
                <a:solidFill>
                  <a:srgbClr val="424242"/>
                </a:solidFill>
              </a:rPr>
              <a:t>November 1990</a:t>
            </a:r>
          </a:p>
        </p:txBody>
      </p:sp>
      <p:pic>
        <p:nvPicPr>
          <p:cNvPr id="128" name="Shape 128"/>
          <p:cNvPicPr preferRelativeResize="0"/>
          <p:nvPr/>
        </p:nvPicPr>
        <p:blipFill>
          <a:blip r:embed="rId3">
            <a:alphaModFix/>
          </a:blip>
          <a:stretch>
            <a:fillRect/>
          </a:stretch>
        </p:blipFill>
        <p:spPr>
          <a:xfrm>
            <a:off x="2426175" y="1080324"/>
            <a:ext cx="4492301" cy="19244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a:t>What Would You Do?</a:t>
            </a:r>
          </a:p>
        </p:txBody>
      </p:sp>
      <p:sp>
        <p:nvSpPr>
          <p:cNvPr id="134" name="Shape 13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Clr>
                <a:schemeClr val="dk1"/>
              </a:buClr>
              <a:buSzPct val="61111"/>
              <a:buFont typeface="Arial"/>
              <a:buNone/>
            </a:pPr>
            <a:r>
              <a:rPr lang="en" u="sng">
                <a:solidFill>
                  <a:schemeClr val="accent5"/>
                </a:solidFill>
                <a:hlinkClick r:id="rId3"/>
              </a:rPr>
              <a:t>http://abcnews.go.com/WhatWouldYouDo/video/litterbug-discards-trash-portland-park-36674413</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2150850"/>
            <a:ext cx="8520600" cy="841800"/>
          </a:xfrm>
          <a:prstGeom prst="rect">
            <a:avLst/>
          </a:prstGeom>
        </p:spPr>
        <p:txBody>
          <a:bodyPr anchorCtr="0" anchor="ctr" bIns="91425" lIns="91425" rIns="91425" tIns="91425">
            <a:noAutofit/>
          </a:bodyPr>
          <a:lstStyle/>
          <a:p>
            <a:pPr lvl="0" algn="ctr">
              <a:spcBef>
                <a:spcPts val="0"/>
              </a:spcBef>
              <a:buNone/>
            </a:pPr>
            <a:r>
              <a:rPr lang="en"/>
              <a:t>Real World Examples of Issues Related to Social Responsibility</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 </a:t>
            </a:r>
            <a:r>
              <a:rPr lang="en" sz="2400">
                <a:solidFill>
                  <a:srgbClr val="000000"/>
                </a:solidFill>
              </a:rPr>
              <a:t> Ganges River Pollution</a:t>
            </a:r>
          </a:p>
        </p:txBody>
      </p:sp>
      <p:sp>
        <p:nvSpPr>
          <p:cNvPr id="145" name="Shape 14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Clr>
                <a:schemeClr val="dk1"/>
              </a:buClr>
              <a:buSzPct val="61111"/>
              <a:buFont typeface="Arial"/>
              <a:buNone/>
            </a:pPr>
            <a:r>
              <a:t/>
            </a:r>
            <a:endParaRPr/>
          </a:p>
          <a:p>
            <a:pPr lvl="0">
              <a:spcBef>
                <a:spcPts val="0"/>
              </a:spcBef>
              <a:buClr>
                <a:schemeClr val="dk1"/>
              </a:buClr>
              <a:buSzPct val="61111"/>
              <a:buFont typeface="Arial"/>
              <a:buNone/>
            </a:pPr>
            <a:r>
              <a:t/>
            </a:r>
            <a:endParaRPr/>
          </a:p>
          <a:p>
            <a:pPr lvl="0">
              <a:spcBef>
                <a:spcPts val="0"/>
              </a:spcBef>
              <a:buClr>
                <a:schemeClr val="dk1"/>
              </a:buClr>
              <a:buSzPct val="61111"/>
              <a:buFont typeface="Arial"/>
              <a:buNone/>
            </a:pPr>
            <a:r>
              <a:t/>
            </a:r>
            <a:endParaRPr/>
          </a:p>
          <a:p>
            <a:pPr lvl="0">
              <a:spcBef>
                <a:spcPts val="0"/>
              </a:spcBef>
              <a:buClr>
                <a:schemeClr val="dk1"/>
              </a:buClr>
              <a:buSzPct val="61111"/>
              <a:buFont typeface="Arial"/>
              <a:buNone/>
            </a:pPr>
            <a:r>
              <a:t/>
            </a:r>
            <a:endParaRPr/>
          </a:p>
          <a:p>
            <a:pPr lvl="0">
              <a:spcBef>
                <a:spcPts val="0"/>
              </a:spcBef>
              <a:buClr>
                <a:schemeClr val="dk1"/>
              </a:buClr>
              <a:buSzPct val="61111"/>
              <a:buFont typeface="Arial"/>
              <a:buNone/>
            </a:pPr>
            <a:r>
              <a:t/>
            </a:r>
            <a:endParaRPr/>
          </a:p>
          <a:p>
            <a:pPr lvl="0">
              <a:spcBef>
                <a:spcPts val="0"/>
              </a:spcBef>
              <a:buClr>
                <a:schemeClr val="dk1"/>
              </a:buClr>
              <a:buSzPct val="61111"/>
              <a:buFont typeface="Arial"/>
              <a:buNone/>
            </a:pPr>
            <a:r>
              <a:t/>
            </a:r>
            <a:endParaRPr/>
          </a:p>
          <a:p>
            <a:pPr lvl="0">
              <a:spcBef>
                <a:spcPts val="0"/>
              </a:spcBef>
              <a:buClr>
                <a:schemeClr val="dk1"/>
              </a:buClr>
              <a:buSzPct val="61111"/>
              <a:buFont typeface="Arial"/>
              <a:buNone/>
            </a:pPr>
            <a:r>
              <a:t/>
            </a:r>
            <a:endParaRPr/>
          </a:p>
          <a:p>
            <a:pPr lvl="0">
              <a:spcBef>
                <a:spcPts val="0"/>
              </a:spcBef>
              <a:buClr>
                <a:schemeClr val="dk1"/>
              </a:buClr>
              <a:buSzPct val="61111"/>
              <a:buFont typeface="Arial"/>
              <a:buNone/>
            </a:pPr>
            <a:r>
              <a:rPr lang="en" u="sng">
                <a:solidFill>
                  <a:schemeClr val="accent5"/>
                </a:solidFill>
                <a:hlinkClick r:id="rId3"/>
              </a:rPr>
              <a:t>https://www.youtube.com/watch?v=8Q5Ujc6IbDc</a:t>
            </a:r>
            <a:r>
              <a:rPr lang="en"/>
              <a:t>       </a:t>
            </a:r>
          </a:p>
        </p:txBody>
      </p:sp>
      <p:pic>
        <p:nvPicPr>
          <p:cNvPr descr="ganges pollution.jpg" id="146" name="Shape 146"/>
          <p:cNvPicPr preferRelativeResize="0"/>
          <p:nvPr/>
        </p:nvPicPr>
        <p:blipFill>
          <a:blip r:embed="rId4">
            <a:alphaModFix/>
          </a:blip>
          <a:stretch>
            <a:fillRect/>
          </a:stretch>
        </p:blipFill>
        <p:spPr>
          <a:xfrm>
            <a:off x="231425" y="948775"/>
            <a:ext cx="5734050" cy="3823775"/>
          </a:xfrm>
          <a:prstGeom prst="rect">
            <a:avLst/>
          </a:prstGeom>
          <a:noFill/>
          <a:ln>
            <a:noFill/>
          </a:ln>
        </p:spPr>
      </p:pic>
      <p:sp>
        <p:nvSpPr>
          <p:cNvPr id="147" name="Shape 147"/>
          <p:cNvSpPr txBox="1"/>
          <p:nvPr/>
        </p:nvSpPr>
        <p:spPr>
          <a:xfrm>
            <a:off x="1398600" y="4980950"/>
            <a:ext cx="4710900" cy="5496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1"/>
              </a:buClr>
              <a:buSzPct val="61111"/>
              <a:buFont typeface="Arial"/>
              <a:buNone/>
            </a:pPr>
            <a:r>
              <a:rPr b="1" lang="en" sz="1800">
                <a:solidFill>
                  <a:srgbClr val="000000"/>
                </a:solidFill>
              </a:rPr>
              <a:t>Great Pacific Garbage Patch: </a:t>
            </a:r>
            <a:r>
              <a:rPr b="1" lang="en" sz="1200">
                <a:solidFill>
                  <a:srgbClr val="000000"/>
                </a:solidFill>
                <a:highlight>
                  <a:srgbClr val="FFFFFF"/>
                </a:highlight>
              </a:rPr>
              <a:t>One of many areas in the ocean where marine debris naturally concentrates because of ocean currents</a:t>
            </a:r>
          </a:p>
        </p:txBody>
      </p:sp>
      <p:sp>
        <p:nvSpPr>
          <p:cNvPr id="153" name="Shape 153"/>
          <p:cNvSpPr txBox="1"/>
          <p:nvPr>
            <p:ph idx="1" type="body"/>
          </p:nvPr>
        </p:nvSpPr>
        <p:spPr>
          <a:xfrm>
            <a:off x="311700" y="954075"/>
            <a:ext cx="8520600" cy="34164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rtl="0">
              <a:spcBef>
                <a:spcPts val="0"/>
              </a:spcBef>
              <a:buNone/>
            </a:pPr>
            <a:r>
              <a:rPr lang="en"/>
              <a:t>https://www.youtube.com/watch?v=_6xlNyWPpB8</a:t>
            </a:r>
          </a:p>
        </p:txBody>
      </p:sp>
      <p:pic>
        <p:nvPicPr>
          <p:cNvPr descr="garbagec.jpg" id="154" name="Shape 154"/>
          <p:cNvPicPr preferRelativeResize="0"/>
          <p:nvPr/>
        </p:nvPicPr>
        <p:blipFill>
          <a:blip r:embed="rId3">
            <a:alphaModFix/>
          </a:blip>
          <a:stretch>
            <a:fillRect/>
          </a:stretch>
        </p:blipFill>
        <p:spPr>
          <a:xfrm>
            <a:off x="4677825" y="954075"/>
            <a:ext cx="4154474" cy="3115849"/>
          </a:xfrm>
          <a:prstGeom prst="rect">
            <a:avLst/>
          </a:prstGeom>
          <a:noFill/>
          <a:ln>
            <a:noFill/>
          </a:ln>
        </p:spPr>
      </p:pic>
      <p:pic>
        <p:nvPicPr>
          <p:cNvPr id="155" name="Shape 155"/>
          <p:cNvPicPr preferRelativeResize="0"/>
          <p:nvPr/>
        </p:nvPicPr>
        <p:blipFill>
          <a:blip r:embed="rId4">
            <a:alphaModFix/>
          </a:blip>
          <a:stretch>
            <a:fillRect/>
          </a:stretch>
        </p:blipFill>
        <p:spPr>
          <a:xfrm>
            <a:off x="357900" y="1093971"/>
            <a:ext cx="4250724" cy="28360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Thank you!</a:t>
            </a:r>
          </a:p>
        </p:txBody>
      </p:sp>
      <p:sp>
        <p:nvSpPr>
          <p:cNvPr id="161" name="Shape 16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62" name="Shape 162"/>
          <p:cNvPicPr preferRelativeResize="0"/>
          <p:nvPr/>
        </p:nvPicPr>
        <p:blipFill>
          <a:blip r:embed="rId3">
            <a:alphaModFix/>
          </a:blip>
          <a:stretch>
            <a:fillRect/>
          </a:stretch>
        </p:blipFill>
        <p:spPr>
          <a:xfrm>
            <a:off x="2757238" y="1224649"/>
            <a:ext cx="3629524" cy="3344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600" cy="572700"/>
          </a:xfrm>
          <a:prstGeom prst="rect">
            <a:avLst/>
          </a:prstGeom>
        </p:spPr>
        <p:txBody>
          <a:bodyPr anchorCtr="0" anchor="t" bIns="91425" lIns="91425" rIns="91425" tIns="91425">
            <a:noAutofit/>
          </a:bodyPr>
          <a:lstStyle/>
          <a:p>
            <a:pPr lvl="0" algn="l">
              <a:spcBef>
                <a:spcPts val="0"/>
              </a:spcBef>
              <a:buNone/>
            </a:pPr>
            <a:r>
              <a:t/>
            </a:r>
            <a:endParaRPr/>
          </a:p>
        </p:txBody>
      </p:sp>
      <p:pic>
        <p:nvPicPr>
          <p:cNvPr id="62" name="Shape 62"/>
          <p:cNvPicPr preferRelativeResize="0"/>
          <p:nvPr/>
        </p:nvPicPr>
        <p:blipFill>
          <a:blip r:embed="rId3">
            <a:alphaModFix/>
          </a:blip>
          <a:stretch>
            <a:fillRect/>
          </a:stretch>
        </p:blipFill>
        <p:spPr>
          <a:xfrm>
            <a:off x="95625" y="47800"/>
            <a:ext cx="8996001" cy="4810500"/>
          </a:xfrm>
          <a:prstGeom prst="rect">
            <a:avLst/>
          </a:prstGeom>
          <a:noFill/>
          <a:ln>
            <a:noFill/>
          </a:ln>
        </p:spPr>
      </p:pic>
      <p:sp>
        <p:nvSpPr>
          <p:cNvPr id="63" name="Shape 63"/>
          <p:cNvSpPr txBox="1"/>
          <p:nvPr>
            <p:ph idx="1" type="body"/>
          </p:nvPr>
        </p:nvSpPr>
        <p:spPr>
          <a:xfrm>
            <a:off x="216075" y="1138825"/>
            <a:ext cx="8520600" cy="34164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sz="800" u="sng">
                <a:solidFill>
                  <a:schemeClr val="hlink"/>
                </a:solidFill>
                <a:hlinkClick r:id="rId4"/>
              </a:rPr>
              <a:t>https://bctf.ca/publications/NewsmagArticle.aspx?id=7824</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69" name="Shape 6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b="1" lang="en" sz="3000">
                <a:solidFill>
                  <a:srgbClr val="000000"/>
                </a:solidFill>
              </a:rPr>
              <a:t>What does social responsibility mean to you? How important is it?</a:t>
            </a:r>
          </a:p>
        </p:txBody>
      </p:sp>
      <p:pic>
        <p:nvPicPr>
          <p:cNvPr descr="personal responsibility.png" id="70" name="Shape 70"/>
          <p:cNvPicPr preferRelativeResize="0"/>
          <p:nvPr/>
        </p:nvPicPr>
        <p:blipFill>
          <a:blip r:embed="rId3">
            <a:alphaModFix/>
          </a:blip>
          <a:stretch>
            <a:fillRect/>
          </a:stretch>
        </p:blipFill>
        <p:spPr>
          <a:xfrm>
            <a:off x="4702275" y="2545624"/>
            <a:ext cx="4042598" cy="2023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204900"/>
          </a:xfrm>
          <a:prstGeom prst="rect">
            <a:avLst/>
          </a:prstGeom>
        </p:spPr>
        <p:txBody>
          <a:bodyPr anchorCtr="0" anchor="t" bIns="91425" lIns="91425" rIns="91425" tIns="91425">
            <a:noAutofit/>
          </a:bodyPr>
          <a:lstStyle/>
          <a:p>
            <a:pPr lvl="0">
              <a:spcBef>
                <a:spcPts val="0"/>
              </a:spcBef>
              <a:buNone/>
            </a:pPr>
            <a:r>
              <a:t/>
            </a:r>
            <a:endParaRPr/>
          </a:p>
        </p:txBody>
      </p:sp>
      <p:sp>
        <p:nvSpPr>
          <p:cNvPr id="76" name="Shape 76"/>
          <p:cNvSpPr txBox="1"/>
          <p:nvPr>
            <p:ph idx="1" type="body"/>
          </p:nvPr>
        </p:nvSpPr>
        <p:spPr>
          <a:xfrm>
            <a:off x="311700" y="915975"/>
            <a:ext cx="8520600" cy="36528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b="1" lang="en" sz="3000">
                <a:solidFill>
                  <a:srgbClr val="333333"/>
                </a:solidFill>
              </a:rPr>
              <a:t>What examples of socially responsible behavior have you observed? In what areas do you see needs improvement?</a:t>
            </a:r>
          </a:p>
        </p:txBody>
      </p:sp>
      <p:pic>
        <p:nvPicPr>
          <p:cNvPr descr="67_expanded_gallery3.jpg" id="77" name="Shape 77"/>
          <p:cNvPicPr preferRelativeResize="0"/>
          <p:nvPr/>
        </p:nvPicPr>
        <p:blipFill>
          <a:blip r:embed="rId3">
            <a:alphaModFix/>
          </a:blip>
          <a:stretch>
            <a:fillRect/>
          </a:stretch>
        </p:blipFill>
        <p:spPr>
          <a:xfrm>
            <a:off x="5226724" y="2481724"/>
            <a:ext cx="3605574" cy="2416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83" name="Shape 8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sz="3000">
              <a:solidFill>
                <a:srgbClr val="333333"/>
              </a:solidFill>
              <a:latin typeface="Verdana"/>
              <a:ea typeface="Verdana"/>
              <a:cs typeface="Verdana"/>
              <a:sym typeface="Verdana"/>
            </a:endParaRPr>
          </a:p>
          <a:p>
            <a:pPr lvl="0">
              <a:spcBef>
                <a:spcPts val="0"/>
              </a:spcBef>
              <a:buClr>
                <a:schemeClr val="dk1"/>
              </a:buClr>
              <a:buSzPct val="36666"/>
              <a:buFont typeface="Arial"/>
              <a:buNone/>
            </a:pPr>
            <a:r>
              <a:rPr b="1" lang="en" sz="3000">
                <a:solidFill>
                  <a:srgbClr val="333333"/>
                </a:solidFill>
              </a:rPr>
              <a:t>How can we support each other to be socially responsible?</a:t>
            </a:r>
          </a:p>
          <a:p>
            <a:pPr lvl="0">
              <a:spcBef>
                <a:spcPts val="0"/>
              </a:spcBef>
              <a:buClr>
                <a:schemeClr val="dk1"/>
              </a:buClr>
              <a:buSzPct val="36666"/>
              <a:buFont typeface="Arial"/>
              <a:buNone/>
            </a:pPr>
            <a:r>
              <a:t/>
            </a:r>
            <a:endParaRPr b="1" sz="3000">
              <a:solidFill>
                <a:srgbClr val="333333"/>
              </a:solidFill>
            </a:endParaRPr>
          </a:p>
        </p:txBody>
      </p:sp>
      <p:pic>
        <p:nvPicPr>
          <p:cNvPr descr="74941.png" id="84" name="Shape 84"/>
          <p:cNvPicPr preferRelativeResize="0"/>
          <p:nvPr/>
        </p:nvPicPr>
        <p:blipFill>
          <a:blip r:embed="rId3">
            <a:alphaModFix/>
          </a:blip>
          <a:stretch>
            <a:fillRect/>
          </a:stretch>
        </p:blipFill>
        <p:spPr>
          <a:xfrm>
            <a:off x="5260024" y="2794850"/>
            <a:ext cx="3175225" cy="2108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Foundations of Social Responsibility</a:t>
            </a:r>
          </a:p>
        </p:txBody>
      </p:sp>
      <p:sp>
        <p:nvSpPr>
          <p:cNvPr id="90" name="Shape 9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000000"/>
                </a:solidFill>
              </a:rPr>
              <a:t>The phrase “ethical issues and social responsibility” refers to the impact and value of individuals and their choices on society – </a:t>
            </a:r>
            <a:r>
              <a:rPr b="1" lang="en">
                <a:solidFill>
                  <a:srgbClr val="000000"/>
                </a:solidFill>
              </a:rPr>
              <a:t>intellectually</a:t>
            </a:r>
            <a:r>
              <a:rPr lang="en">
                <a:solidFill>
                  <a:srgbClr val="000000"/>
                </a:solidFill>
              </a:rPr>
              <a:t>, </a:t>
            </a:r>
            <a:r>
              <a:rPr b="1" lang="en">
                <a:solidFill>
                  <a:srgbClr val="000000"/>
                </a:solidFill>
              </a:rPr>
              <a:t>socially</a:t>
            </a:r>
            <a:r>
              <a:rPr lang="en">
                <a:solidFill>
                  <a:srgbClr val="000000"/>
                </a:solidFill>
              </a:rPr>
              <a:t>, and </a:t>
            </a:r>
            <a:r>
              <a:rPr b="1" lang="en">
                <a:solidFill>
                  <a:srgbClr val="000000"/>
                </a:solidFill>
              </a:rPr>
              <a:t>personally</a:t>
            </a:r>
            <a:r>
              <a:rPr lang="en">
                <a:solidFill>
                  <a:srgbClr val="000000"/>
                </a:solidFill>
              </a:rPr>
              <a:t>.</a:t>
            </a:r>
          </a:p>
          <a:p>
            <a:pPr lvl="0">
              <a:spcBef>
                <a:spcPts val="0"/>
              </a:spcBef>
              <a:buNone/>
            </a:pPr>
            <a:r>
              <a:rPr lang="en" sz="1600">
                <a:solidFill>
                  <a:srgbClr val="000000"/>
                </a:solidFill>
              </a:rPr>
              <a:t>When does it apply?</a:t>
            </a:r>
          </a:p>
          <a:p>
            <a:pPr indent="-304800" lvl="0" marL="457200" rtl="0">
              <a:spcBef>
                <a:spcPts val="0"/>
              </a:spcBef>
              <a:buClr>
                <a:srgbClr val="000000"/>
              </a:buClr>
              <a:buSzPct val="100000"/>
            </a:pPr>
            <a:r>
              <a:rPr lang="en" sz="1200">
                <a:solidFill>
                  <a:srgbClr val="000000"/>
                </a:solidFill>
                <a:highlight>
                  <a:srgbClr val="FFFFFF"/>
                </a:highlight>
              </a:rPr>
              <a:t>It should be incorporated into daily actions/decisions, particularly ones that will have an effect </a:t>
            </a:r>
            <a:r>
              <a:rPr lang="en" sz="1200">
                <a:solidFill>
                  <a:srgbClr val="000000"/>
                </a:solidFill>
              </a:rPr>
              <a:t>Individually and group actions that affect others and/or the environment </a:t>
            </a:r>
          </a:p>
          <a:p>
            <a:pPr indent="-304800" lvl="0" marL="457200" rtl="0">
              <a:spcBef>
                <a:spcPts val="0"/>
              </a:spcBef>
              <a:buClr>
                <a:srgbClr val="000000"/>
              </a:buClr>
              <a:buSzPct val="100000"/>
            </a:pPr>
            <a:r>
              <a:rPr lang="en" sz="1200">
                <a:solidFill>
                  <a:srgbClr val="000000"/>
                </a:solidFill>
                <a:highlight>
                  <a:srgbClr val="FFFFFF"/>
                </a:highlight>
              </a:rPr>
              <a:t>Every individual has a responsibility to act in manner that is beneficial to society and not solely to the individual.</a:t>
            </a:r>
          </a:p>
          <a:p>
            <a:pPr indent="-304800" lvl="0" marL="457200" rtl="0">
              <a:spcBef>
                <a:spcPts val="0"/>
              </a:spcBef>
              <a:buClr>
                <a:srgbClr val="000000"/>
              </a:buClr>
              <a:buSzPct val="100000"/>
            </a:pPr>
            <a:r>
              <a:rPr lang="en" sz="1200">
                <a:solidFill>
                  <a:srgbClr val="000000"/>
                </a:solidFill>
                <a:highlight>
                  <a:srgbClr val="FFFFFF"/>
                </a:highlight>
              </a:rPr>
              <a:t>Businesses have developed a system of social responsibility that is tailored to their company environment</a:t>
            </a:r>
          </a:p>
          <a:p>
            <a:pPr lvl="0">
              <a:spcBef>
                <a:spcPts val="0"/>
              </a:spcBef>
              <a:buNone/>
            </a:pPr>
            <a:r>
              <a:t/>
            </a:r>
            <a:endParaRPr sz="1200">
              <a:solidFill>
                <a:srgbClr val="000000"/>
              </a:solidFill>
            </a:endParaRPr>
          </a:p>
          <a:p>
            <a:pPr lvl="0">
              <a:spcBef>
                <a:spcPts val="0"/>
              </a:spcBef>
              <a:buNone/>
            </a:pPr>
            <a:r>
              <a:rPr lang="en" sz="800" u="sng">
                <a:solidFill>
                  <a:schemeClr val="hlink"/>
                </a:solidFill>
                <a:hlinkClick r:id="rId3"/>
              </a:rPr>
              <a:t>https://www.pachamama.org/social-justice/social-responsibility-and-ethics</a:t>
            </a:r>
          </a:p>
          <a:p>
            <a:pPr lvl="0">
              <a:spcBef>
                <a:spcPts val="0"/>
              </a:spcBef>
              <a:buNone/>
            </a:pPr>
            <a:r>
              <a:t/>
            </a:r>
            <a:endParaRPr i="1" sz="1000">
              <a:solidFill>
                <a:srgbClr val="424242"/>
              </a:solidFill>
              <a:highlight>
                <a:srgbClr val="FFFFFF"/>
              </a:highlight>
            </a:endParaRPr>
          </a:p>
          <a:p>
            <a:pPr lvl="0">
              <a:spcBef>
                <a:spcPts val="0"/>
              </a:spcBef>
              <a:buNone/>
            </a:pPr>
            <a:r>
              <a:t/>
            </a:r>
            <a:endParaRPr i="1" sz="1000">
              <a:solidFill>
                <a:srgbClr val="424242"/>
              </a:solidFill>
              <a:highlight>
                <a:srgbClr val="FFFFFF"/>
              </a:highlight>
            </a:endParaRP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b="1" lang="en"/>
              <a:t>Intellectually </a:t>
            </a:r>
          </a:p>
        </p:txBody>
      </p:sp>
      <p:sp>
        <p:nvSpPr>
          <p:cNvPr id="96" name="Shape 9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0" lvl="0" marL="0" rtl="0" algn="ctr">
              <a:spcBef>
                <a:spcPts val="0"/>
              </a:spcBef>
              <a:buNone/>
            </a:pPr>
            <a:r>
              <a:rPr lang="en">
                <a:solidFill>
                  <a:srgbClr val="000000"/>
                </a:solidFill>
              </a:rPr>
              <a:t>Examples of Intellectual Social Responsibility </a:t>
            </a:r>
          </a:p>
          <a:p>
            <a:pPr indent="0" lvl="0" marL="0" rtl="0">
              <a:spcBef>
                <a:spcPts val="0"/>
              </a:spcBef>
              <a:buNone/>
            </a:pPr>
            <a:r>
              <a:rPr lang="en" sz="1400">
                <a:solidFill>
                  <a:srgbClr val="000000"/>
                </a:solidFill>
              </a:rPr>
              <a:t>Social Media/ Movies/ Cartoons such as Captain Planet and Magic School Bus</a:t>
            </a:r>
          </a:p>
          <a:p>
            <a:pPr indent="0" lvl="0" marL="0" rtl="0">
              <a:spcBef>
                <a:spcPts val="0"/>
              </a:spcBef>
              <a:buNone/>
            </a:pPr>
            <a:r>
              <a:rPr lang="en" sz="1400">
                <a:solidFill>
                  <a:srgbClr val="000000"/>
                </a:solidFill>
              </a:rPr>
              <a:t>Universidad de la Tierra from </a:t>
            </a:r>
            <a:r>
              <a:rPr i="1" lang="en" sz="1400">
                <a:solidFill>
                  <a:srgbClr val="000000"/>
                </a:solidFill>
              </a:rPr>
              <a:t>Walk Out Walk On</a:t>
            </a:r>
          </a:p>
          <a:p>
            <a:pPr indent="0" lvl="0" marL="0" rtl="0">
              <a:spcBef>
                <a:spcPts val="0"/>
              </a:spcBef>
              <a:buNone/>
            </a:pPr>
            <a:r>
              <a:rPr lang="en" sz="1400">
                <a:solidFill>
                  <a:srgbClr val="000000"/>
                </a:solidFill>
              </a:rPr>
              <a:t>“Trans-local learning”</a:t>
            </a:r>
          </a:p>
          <a:p>
            <a:pPr indent="0" lvl="0" marL="0" rtl="0">
              <a:spcBef>
                <a:spcPts val="0"/>
              </a:spcBef>
              <a:buNone/>
            </a:pPr>
            <a:r>
              <a:rPr lang="en" sz="1400">
                <a:solidFill>
                  <a:srgbClr val="000000"/>
                </a:solidFill>
              </a:rPr>
              <a:t>Discerning what is false information</a:t>
            </a:r>
          </a:p>
          <a:p>
            <a:pPr lvl="0">
              <a:spcBef>
                <a:spcPts val="0"/>
              </a:spcBef>
              <a:buNone/>
            </a:pPr>
            <a:r>
              <a:t/>
            </a:r>
            <a:endParaRPr/>
          </a:p>
        </p:txBody>
      </p:sp>
      <p:pic>
        <p:nvPicPr>
          <p:cNvPr id="97" name="Shape 97"/>
          <p:cNvPicPr preferRelativeResize="0"/>
          <p:nvPr/>
        </p:nvPicPr>
        <p:blipFill>
          <a:blip r:embed="rId3">
            <a:alphaModFix/>
          </a:blip>
          <a:stretch>
            <a:fillRect/>
          </a:stretch>
        </p:blipFill>
        <p:spPr>
          <a:xfrm>
            <a:off x="5144724" y="2120975"/>
            <a:ext cx="3018149" cy="2008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172225"/>
            <a:ext cx="8520600" cy="845400"/>
          </a:xfrm>
          <a:prstGeom prst="rect">
            <a:avLst/>
          </a:prstGeom>
        </p:spPr>
        <p:txBody>
          <a:bodyPr anchorCtr="0" anchor="t" bIns="91425" lIns="91425" rIns="91425" tIns="91425">
            <a:noAutofit/>
          </a:bodyPr>
          <a:lstStyle/>
          <a:p>
            <a:pPr lvl="0" rtl="0" algn="ctr">
              <a:spcBef>
                <a:spcPts val="0"/>
              </a:spcBef>
              <a:buNone/>
            </a:pPr>
            <a:r>
              <a:rPr b="1" lang="en"/>
              <a:t>Socially</a:t>
            </a:r>
          </a:p>
          <a:p>
            <a:pPr lvl="0" algn="ctr">
              <a:spcBef>
                <a:spcPts val="0"/>
              </a:spcBef>
              <a:buNone/>
            </a:pPr>
            <a:r>
              <a:rPr b="1" lang="en" sz="1800"/>
              <a:t>Community Service</a:t>
            </a:r>
          </a:p>
        </p:txBody>
      </p:sp>
      <p:sp>
        <p:nvSpPr>
          <p:cNvPr id="103" name="Shape 103"/>
          <p:cNvSpPr txBox="1"/>
          <p:nvPr>
            <p:ph idx="1" type="body"/>
          </p:nvPr>
        </p:nvSpPr>
        <p:spPr>
          <a:xfrm>
            <a:off x="311700" y="1152475"/>
            <a:ext cx="3999900" cy="3826500"/>
          </a:xfrm>
          <a:prstGeom prst="rect">
            <a:avLst/>
          </a:prstGeom>
        </p:spPr>
        <p:txBody>
          <a:bodyPr anchorCtr="0" anchor="t" bIns="91425" lIns="91425" rIns="91425" tIns="91425">
            <a:noAutofit/>
          </a:bodyPr>
          <a:lstStyle/>
          <a:p>
            <a:pPr lvl="0" rtl="0">
              <a:spcBef>
                <a:spcPts val="0"/>
              </a:spcBef>
              <a:buNone/>
            </a:pPr>
            <a:r>
              <a:rPr lang="en" sz="1700">
                <a:solidFill>
                  <a:srgbClr val="FF5A00"/>
                </a:solidFill>
                <a:highlight>
                  <a:srgbClr val="FFFFFF"/>
                </a:highlight>
                <a:latin typeface="Georgia"/>
                <a:ea typeface="Georgia"/>
                <a:cs typeface="Georgia"/>
                <a:sym typeface="Georgia"/>
              </a:rPr>
              <a:t>Portland Area Suggestions:</a:t>
            </a:r>
          </a:p>
          <a:p>
            <a:pPr lvl="0" rtl="0">
              <a:lnSpc>
                <a:spcPct val="100000"/>
              </a:lnSpc>
              <a:spcBef>
                <a:spcPts val="0"/>
              </a:spcBef>
              <a:buNone/>
            </a:pPr>
            <a:r>
              <a:rPr b="1" lang="en" sz="1200">
                <a:solidFill>
                  <a:srgbClr val="5B534B"/>
                </a:solidFill>
                <a:highlight>
                  <a:srgbClr val="FFFFFF"/>
                </a:highlight>
                <a:latin typeface="Verdana"/>
                <a:ea typeface="Verdana"/>
                <a:cs typeface="Verdana"/>
                <a:sym typeface="Verdana"/>
              </a:rPr>
              <a:t>The Rebuilding Center </a:t>
            </a:r>
          </a:p>
          <a:p>
            <a:pPr lvl="0" rtl="0">
              <a:lnSpc>
                <a:spcPct val="100000"/>
              </a:lnSpc>
              <a:spcBef>
                <a:spcPts val="0"/>
              </a:spcBef>
              <a:spcAft>
                <a:spcPts val="1100"/>
              </a:spcAft>
              <a:buClr>
                <a:schemeClr val="dk1"/>
              </a:buClr>
              <a:buSzPct val="91666"/>
              <a:buFont typeface="Arial"/>
              <a:buNone/>
            </a:pPr>
            <a:r>
              <a:rPr b="1" lang="en" sz="1200">
                <a:solidFill>
                  <a:srgbClr val="5B534B"/>
                </a:solidFill>
                <a:highlight>
                  <a:srgbClr val="FFFFFF"/>
                </a:highlight>
                <a:latin typeface="Verdana"/>
                <a:ea typeface="Verdana"/>
                <a:cs typeface="Verdana"/>
                <a:sym typeface="Verdana"/>
              </a:rPr>
              <a:t>Portland Parks &amp; Recreation </a:t>
            </a:r>
          </a:p>
          <a:p>
            <a:pPr lvl="0" rtl="0">
              <a:lnSpc>
                <a:spcPct val="100000"/>
              </a:lnSpc>
              <a:spcBef>
                <a:spcPts val="0"/>
              </a:spcBef>
              <a:spcAft>
                <a:spcPts val="1100"/>
              </a:spcAft>
              <a:buClr>
                <a:schemeClr val="dk1"/>
              </a:buClr>
              <a:buSzPct val="91666"/>
              <a:buFont typeface="Arial"/>
              <a:buNone/>
            </a:pPr>
            <a:r>
              <a:rPr b="1" lang="en" sz="1200">
                <a:solidFill>
                  <a:srgbClr val="5B534B"/>
                </a:solidFill>
                <a:highlight>
                  <a:srgbClr val="FFFFFF"/>
                </a:highlight>
                <a:latin typeface="Verdana"/>
                <a:ea typeface="Verdana"/>
                <a:cs typeface="Verdana"/>
                <a:sym typeface="Verdana"/>
              </a:rPr>
              <a:t>Portland Metro</a:t>
            </a:r>
          </a:p>
          <a:p>
            <a:pPr lvl="0" rtl="0">
              <a:lnSpc>
                <a:spcPct val="100000"/>
              </a:lnSpc>
              <a:spcBef>
                <a:spcPts val="0"/>
              </a:spcBef>
              <a:spcAft>
                <a:spcPts val="1100"/>
              </a:spcAft>
              <a:buClr>
                <a:schemeClr val="dk1"/>
              </a:buClr>
              <a:buSzPct val="91666"/>
              <a:buFont typeface="Arial"/>
              <a:buNone/>
            </a:pPr>
            <a:r>
              <a:rPr b="1" lang="en" sz="1200">
                <a:solidFill>
                  <a:srgbClr val="5B534B"/>
                </a:solidFill>
                <a:highlight>
                  <a:srgbClr val="FFFFFF"/>
                </a:highlight>
                <a:latin typeface="Verdana"/>
                <a:ea typeface="Verdana"/>
                <a:cs typeface="Verdana"/>
                <a:sym typeface="Verdana"/>
              </a:rPr>
              <a:t>Forest Park Conservancy</a:t>
            </a:r>
          </a:p>
          <a:p>
            <a:pPr lvl="0" rtl="0">
              <a:lnSpc>
                <a:spcPct val="100000"/>
              </a:lnSpc>
              <a:spcBef>
                <a:spcPts val="0"/>
              </a:spcBef>
              <a:spcAft>
                <a:spcPts val="1100"/>
              </a:spcAft>
              <a:buClr>
                <a:schemeClr val="dk1"/>
              </a:buClr>
              <a:buSzPct val="91666"/>
              <a:buFont typeface="Arial"/>
              <a:buNone/>
            </a:pPr>
            <a:r>
              <a:rPr b="1" lang="en" sz="1200">
                <a:solidFill>
                  <a:srgbClr val="5B534B"/>
                </a:solidFill>
                <a:highlight>
                  <a:srgbClr val="FFFFFF"/>
                </a:highlight>
                <a:latin typeface="Verdana"/>
                <a:ea typeface="Verdana"/>
                <a:cs typeface="Verdana"/>
                <a:sym typeface="Verdana"/>
              </a:rPr>
              <a:t>Oregon Food Bank</a:t>
            </a:r>
          </a:p>
          <a:p>
            <a:pPr lvl="0" rtl="0">
              <a:lnSpc>
                <a:spcPct val="100000"/>
              </a:lnSpc>
              <a:spcBef>
                <a:spcPts val="0"/>
              </a:spcBef>
              <a:spcAft>
                <a:spcPts val="1100"/>
              </a:spcAft>
              <a:buClr>
                <a:schemeClr val="dk1"/>
              </a:buClr>
              <a:buSzPct val="91666"/>
              <a:buFont typeface="Arial"/>
              <a:buNone/>
            </a:pPr>
            <a:r>
              <a:rPr b="1" lang="en" sz="1200">
                <a:solidFill>
                  <a:srgbClr val="5B534B"/>
                </a:solidFill>
                <a:highlight>
                  <a:srgbClr val="FFFFFF"/>
                </a:highlight>
                <a:latin typeface="Verdana"/>
                <a:ea typeface="Verdana"/>
                <a:cs typeface="Verdana"/>
                <a:sym typeface="Verdana"/>
              </a:rPr>
              <a:t>Oregon Humane Society</a:t>
            </a:r>
          </a:p>
          <a:p>
            <a:pPr lvl="0" rtl="0">
              <a:lnSpc>
                <a:spcPct val="160000"/>
              </a:lnSpc>
              <a:spcBef>
                <a:spcPts val="0"/>
              </a:spcBef>
              <a:spcAft>
                <a:spcPts val="1100"/>
              </a:spcAft>
              <a:buClr>
                <a:schemeClr val="dk1"/>
              </a:buClr>
              <a:buSzPct val="91666"/>
              <a:buFont typeface="Arial"/>
              <a:buNone/>
            </a:pPr>
            <a:r>
              <a:rPr lang="en" sz="1200">
                <a:solidFill>
                  <a:srgbClr val="5B534B"/>
                </a:solidFill>
                <a:highlight>
                  <a:srgbClr val="FFFFFF"/>
                </a:highlight>
                <a:latin typeface="Verdana"/>
                <a:ea typeface="Verdana"/>
                <a:cs typeface="Verdana"/>
                <a:sym typeface="Verdana"/>
              </a:rPr>
              <a:t> </a:t>
            </a:r>
          </a:p>
          <a:p>
            <a:pPr lvl="0">
              <a:spcBef>
                <a:spcPts val="0"/>
              </a:spcBef>
              <a:buClr>
                <a:schemeClr val="dk1"/>
              </a:buClr>
              <a:buSzPct val="78571"/>
              <a:buFont typeface="Arial"/>
              <a:buNone/>
            </a:pPr>
            <a:r>
              <a:t/>
            </a:r>
            <a:endParaRPr/>
          </a:p>
          <a:p>
            <a:pPr lvl="0">
              <a:spcBef>
                <a:spcPts val="0"/>
              </a:spcBef>
              <a:buClr>
                <a:schemeClr val="dk1"/>
              </a:buClr>
              <a:buSzPct val="137500"/>
              <a:buFont typeface="Arial"/>
              <a:buNone/>
            </a:pPr>
            <a:r>
              <a:t/>
            </a:r>
            <a:endParaRPr sz="800"/>
          </a:p>
          <a:p>
            <a:pPr lvl="0">
              <a:spcBef>
                <a:spcPts val="0"/>
              </a:spcBef>
              <a:buClr>
                <a:schemeClr val="dk1"/>
              </a:buClr>
              <a:buSzPct val="137500"/>
              <a:buFont typeface="Arial"/>
              <a:buNone/>
            </a:pPr>
            <a:r>
              <a:rPr lang="en" sz="800"/>
              <a:t>https://www.handsonportland.org/Court_Ordered_Volunteering</a:t>
            </a:r>
          </a:p>
        </p:txBody>
      </p:sp>
      <p:sp>
        <p:nvSpPr>
          <p:cNvPr id="104" name="Shape 104"/>
          <p:cNvSpPr txBox="1"/>
          <p:nvPr>
            <p:ph idx="2" type="body"/>
          </p:nvPr>
        </p:nvSpPr>
        <p:spPr>
          <a:xfrm>
            <a:off x="4832400" y="1017725"/>
            <a:ext cx="3999900" cy="3551100"/>
          </a:xfrm>
          <a:prstGeom prst="rect">
            <a:avLst/>
          </a:prstGeom>
        </p:spPr>
        <p:txBody>
          <a:bodyPr anchorCtr="0" anchor="t" bIns="91425" lIns="91425" rIns="91425" tIns="91425">
            <a:noAutofit/>
          </a:bodyPr>
          <a:lstStyle/>
          <a:p>
            <a:pPr lvl="0" rtl="0">
              <a:lnSpc>
                <a:spcPct val="130000"/>
              </a:lnSpc>
              <a:spcBef>
                <a:spcPts val="1300"/>
              </a:spcBef>
              <a:spcAft>
                <a:spcPts val="1300"/>
              </a:spcAft>
              <a:buClr>
                <a:schemeClr val="dk1"/>
              </a:buClr>
              <a:buSzPct val="64705"/>
              <a:buFont typeface="Arial"/>
              <a:buNone/>
            </a:pPr>
            <a:r>
              <a:rPr lang="en" sz="1700">
                <a:solidFill>
                  <a:srgbClr val="FF5A00"/>
                </a:solidFill>
                <a:highlight>
                  <a:srgbClr val="FFFFFF"/>
                </a:highlight>
                <a:latin typeface="Georgia"/>
                <a:ea typeface="Georgia"/>
                <a:cs typeface="Georgia"/>
                <a:sym typeface="Georgia"/>
              </a:rPr>
              <a:t>Washington County Suggestions:</a:t>
            </a:r>
          </a:p>
          <a:p>
            <a:pPr lvl="0" rtl="0">
              <a:lnSpc>
                <a:spcPct val="100000"/>
              </a:lnSpc>
              <a:spcBef>
                <a:spcPts val="0"/>
              </a:spcBef>
              <a:spcAft>
                <a:spcPts val="1100"/>
              </a:spcAft>
              <a:buClr>
                <a:schemeClr val="dk1"/>
              </a:buClr>
              <a:buSzPct val="91666"/>
              <a:buFont typeface="Arial"/>
              <a:buNone/>
            </a:pPr>
            <a:r>
              <a:rPr b="1" lang="en" sz="1200">
                <a:solidFill>
                  <a:srgbClr val="5B534B"/>
                </a:solidFill>
                <a:highlight>
                  <a:srgbClr val="FFFFFF"/>
                </a:highlight>
                <a:latin typeface="Verdana"/>
                <a:ea typeface="Verdana"/>
                <a:cs typeface="Verdana"/>
                <a:sym typeface="Verdana"/>
              </a:rPr>
              <a:t>My New Red Shoes </a:t>
            </a:r>
          </a:p>
          <a:p>
            <a:pPr lvl="0" rtl="0">
              <a:lnSpc>
                <a:spcPct val="100000"/>
              </a:lnSpc>
              <a:spcBef>
                <a:spcPts val="0"/>
              </a:spcBef>
              <a:spcAft>
                <a:spcPts val="1100"/>
              </a:spcAft>
              <a:buClr>
                <a:schemeClr val="dk1"/>
              </a:buClr>
              <a:buSzPct val="91666"/>
              <a:buFont typeface="Arial"/>
              <a:buNone/>
            </a:pPr>
            <a:r>
              <a:rPr b="1" lang="en" sz="1200">
                <a:solidFill>
                  <a:srgbClr val="5B534B"/>
                </a:solidFill>
                <a:highlight>
                  <a:srgbClr val="FFFFFF"/>
                </a:highlight>
                <a:latin typeface="Verdana"/>
                <a:ea typeface="Verdana"/>
                <a:cs typeface="Verdana"/>
                <a:sym typeface="Verdana"/>
              </a:rPr>
              <a:t>Good Neighbor Center</a:t>
            </a:r>
          </a:p>
          <a:p>
            <a:pPr lvl="0" rtl="0">
              <a:lnSpc>
                <a:spcPct val="100000"/>
              </a:lnSpc>
              <a:spcBef>
                <a:spcPts val="0"/>
              </a:spcBef>
              <a:spcAft>
                <a:spcPts val="1100"/>
              </a:spcAft>
              <a:buClr>
                <a:schemeClr val="dk1"/>
              </a:buClr>
              <a:buSzPct val="91666"/>
              <a:buFont typeface="Arial"/>
              <a:buNone/>
            </a:pPr>
            <a:r>
              <a:rPr b="1" lang="en" sz="1200">
                <a:solidFill>
                  <a:srgbClr val="5B534B"/>
                </a:solidFill>
                <a:highlight>
                  <a:srgbClr val="FFFFFF"/>
                </a:highlight>
                <a:latin typeface="Verdana"/>
                <a:ea typeface="Verdana"/>
                <a:cs typeface="Verdana"/>
                <a:sym typeface="Verdana"/>
              </a:rPr>
              <a:t>Community Partners for Affordable Housing</a:t>
            </a:r>
          </a:p>
          <a:p>
            <a:pPr lvl="0" rtl="0">
              <a:lnSpc>
                <a:spcPct val="100000"/>
              </a:lnSpc>
              <a:spcBef>
                <a:spcPts val="0"/>
              </a:spcBef>
              <a:spcAft>
                <a:spcPts val="1100"/>
              </a:spcAft>
              <a:buClr>
                <a:schemeClr val="dk1"/>
              </a:buClr>
              <a:buSzPct val="91666"/>
              <a:buFont typeface="Arial"/>
              <a:buNone/>
            </a:pPr>
            <a:r>
              <a:rPr b="1" lang="en" sz="1200">
                <a:solidFill>
                  <a:srgbClr val="5B534B"/>
                </a:solidFill>
                <a:highlight>
                  <a:srgbClr val="FFFFFF"/>
                </a:highlight>
                <a:latin typeface="Verdana"/>
                <a:ea typeface="Verdana"/>
                <a:cs typeface="Verdana"/>
                <a:sym typeface="Verdana"/>
              </a:rPr>
              <a:t>Cedar Mill Library</a:t>
            </a:r>
          </a:p>
          <a:p>
            <a:pPr lvl="0" rtl="0">
              <a:lnSpc>
                <a:spcPct val="100000"/>
              </a:lnSpc>
              <a:spcBef>
                <a:spcPts val="0"/>
              </a:spcBef>
              <a:spcAft>
                <a:spcPts val="1100"/>
              </a:spcAft>
              <a:buClr>
                <a:schemeClr val="dk1"/>
              </a:buClr>
              <a:buSzPct val="91666"/>
              <a:buFont typeface="Arial"/>
              <a:buNone/>
            </a:pPr>
            <a:r>
              <a:rPr b="1" lang="en" sz="1200">
                <a:solidFill>
                  <a:srgbClr val="5B534B"/>
                </a:solidFill>
                <a:highlight>
                  <a:srgbClr val="FFFFFF"/>
                </a:highlight>
                <a:latin typeface="Verdana"/>
                <a:ea typeface="Verdana"/>
                <a:cs typeface="Verdana"/>
                <a:sym typeface="Verdana"/>
              </a:rPr>
              <a:t>Cat Adoption Team</a:t>
            </a:r>
          </a:p>
          <a:p>
            <a:pPr lvl="0" rtl="0">
              <a:lnSpc>
                <a:spcPct val="100000"/>
              </a:lnSpc>
              <a:spcBef>
                <a:spcPts val="0"/>
              </a:spcBef>
              <a:spcAft>
                <a:spcPts val="1100"/>
              </a:spcAft>
              <a:buClr>
                <a:schemeClr val="dk1"/>
              </a:buClr>
              <a:buSzPct val="91666"/>
              <a:buFont typeface="Arial"/>
              <a:buNone/>
            </a:pPr>
            <a:r>
              <a:rPr b="1" lang="en" sz="1200">
                <a:solidFill>
                  <a:srgbClr val="5B534B"/>
                </a:solidFill>
                <a:highlight>
                  <a:srgbClr val="FFFFFF"/>
                </a:highlight>
                <a:latin typeface="Verdana"/>
                <a:ea typeface="Verdana"/>
                <a:cs typeface="Verdana"/>
                <a:sym typeface="Verdana"/>
              </a:rPr>
              <a:t>Oregon Food Bank (Beaverton)</a:t>
            </a:r>
          </a:p>
          <a:p>
            <a:pPr lvl="0" rtl="0">
              <a:lnSpc>
                <a:spcPct val="100000"/>
              </a:lnSpc>
              <a:spcBef>
                <a:spcPts val="0"/>
              </a:spcBef>
              <a:spcAft>
                <a:spcPts val="1100"/>
              </a:spcAft>
              <a:buClr>
                <a:schemeClr val="dk1"/>
              </a:buClr>
              <a:buSzPct val="91666"/>
              <a:buFont typeface="Arial"/>
              <a:buNone/>
            </a:pPr>
            <a:r>
              <a:rPr b="1" lang="en" sz="1200">
                <a:solidFill>
                  <a:srgbClr val="5B534B"/>
                </a:solidFill>
                <a:highlight>
                  <a:srgbClr val="FFFFFF"/>
                </a:highlight>
                <a:latin typeface="Verdana"/>
                <a:ea typeface="Verdana"/>
                <a:cs typeface="Verdana"/>
                <a:sym typeface="Verdana"/>
              </a:rPr>
              <a:t>The Media Foundation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101775"/>
            <a:ext cx="8520600" cy="915900"/>
          </a:xfrm>
          <a:prstGeom prst="rect">
            <a:avLst/>
          </a:prstGeom>
        </p:spPr>
        <p:txBody>
          <a:bodyPr anchorCtr="0" anchor="t" bIns="91425" lIns="91425" rIns="91425" tIns="91425">
            <a:noAutofit/>
          </a:bodyPr>
          <a:lstStyle/>
          <a:p>
            <a:pPr lvl="0" rtl="0" algn="ctr">
              <a:spcBef>
                <a:spcPts val="0"/>
              </a:spcBef>
              <a:buNone/>
            </a:pPr>
            <a:r>
              <a:rPr b="1" lang="en"/>
              <a:t>Socially</a:t>
            </a:r>
          </a:p>
          <a:p>
            <a:pPr lvl="0" algn="ctr">
              <a:spcBef>
                <a:spcPts val="0"/>
              </a:spcBef>
              <a:buNone/>
            </a:pPr>
            <a:r>
              <a:rPr b="1" lang="en" sz="1800"/>
              <a:t>Community Involvement</a:t>
            </a:r>
            <a:r>
              <a:rPr b="1" lang="en"/>
              <a:t> </a:t>
            </a:r>
          </a:p>
        </p:txBody>
      </p:sp>
      <p:sp>
        <p:nvSpPr>
          <p:cNvPr id="110" name="Shape 110"/>
          <p:cNvSpPr txBox="1"/>
          <p:nvPr>
            <p:ph idx="1" type="body"/>
          </p:nvPr>
        </p:nvSpPr>
        <p:spPr>
          <a:xfrm>
            <a:off x="311700" y="1152475"/>
            <a:ext cx="3999900" cy="3990900"/>
          </a:xfrm>
          <a:prstGeom prst="rect">
            <a:avLst/>
          </a:prstGeom>
        </p:spPr>
        <p:txBody>
          <a:bodyPr anchorCtr="0" anchor="t" bIns="91425" lIns="91425" rIns="91425" tIns="91425">
            <a:noAutofit/>
          </a:bodyPr>
          <a:lstStyle/>
          <a:p>
            <a:pPr lvl="0" rtl="0" algn="ctr">
              <a:spcBef>
                <a:spcPts val="0"/>
              </a:spcBef>
              <a:buNone/>
            </a:pPr>
            <a:r>
              <a:rPr lang="en">
                <a:solidFill>
                  <a:srgbClr val="000000"/>
                </a:solidFill>
              </a:rPr>
              <a:t>The Oregon Public House</a:t>
            </a:r>
          </a:p>
          <a:p>
            <a:pPr lvl="0" rtl="0" algn="ctr">
              <a:spcBef>
                <a:spcPts val="0"/>
              </a:spcBef>
              <a:buNone/>
            </a:pPr>
            <a:r>
              <a:t/>
            </a:r>
            <a:endParaRPr>
              <a:solidFill>
                <a:srgbClr val="000000"/>
              </a:solidFill>
            </a:endParaRPr>
          </a:p>
          <a:p>
            <a:pPr lvl="0" rtl="0" algn="ctr">
              <a:spcBef>
                <a:spcPts val="0"/>
              </a:spcBef>
              <a:buNone/>
            </a:pPr>
            <a:r>
              <a:t/>
            </a:r>
            <a:endParaRPr>
              <a:solidFill>
                <a:srgbClr val="000000"/>
              </a:solidFill>
            </a:endParaRPr>
          </a:p>
          <a:p>
            <a:pPr lvl="0" rtl="0" algn="ctr">
              <a:spcBef>
                <a:spcPts val="0"/>
              </a:spcBef>
              <a:buNone/>
            </a:pPr>
            <a:r>
              <a:t/>
            </a:r>
            <a:endParaRPr>
              <a:solidFill>
                <a:srgbClr val="000000"/>
              </a:solidFill>
            </a:endParaRPr>
          </a:p>
          <a:p>
            <a:pPr indent="457200" lvl="0" marL="1828800" rtl="0" algn="ctr">
              <a:spcBef>
                <a:spcPts val="0"/>
              </a:spcBef>
              <a:buNone/>
            </a:pPr>
            <a:r>
              <a:rPr lang="en">
                <a:solidFill>
                  <a:srgbClr val="000000"/>
                </a:solidFill>
              </a:rPr>
              <a:t>                     Toms</a:t>
            </a:r>
          </a:p>
          <a:p>
            <a:pPr lvl="0" algn="ctr">
              <a:spcBef>
                <a:spcPts val="0"/>
              </a:spcBef>
              <a:buNone/>
            </a:pPr>
            <a:r>
              <a:t/>
            </a:r>
            <a:endParaRPr>
              <a:solidFill>
                <a:srgbClr val="000000"/>
              </a:solidFill>
            </a:endParaRPr>
          </a:p>
        </p:txBody>
      </p:sp>
      <p:sp>
        <p:nvSpPr>
          <p:cNvPr id="111" name="Shape 111"/>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lgn="ctr">
              <a:spcBef>
                <a:spcPts val="0"/>
              </a:spcBef>
              <a:buNone/>
            </a:pPr>
            <a:r>
              <a:rPr lang="en">
                <a:solidFill>
                  <a:srgbClr val="000000"/>
                </a:solidFill>
              </a:rPr>
              <a:t>New Seasons Market</a:t>
            </a:r>
          </a:p>
        </p:txBody>
      </p:sp>
      <p:pic>
        <p:nvPicPr>
          <p:cNvPr descr="download.png" id="112" name="Shape 112"/>
          <p:cNvPicPr preferRelativeResize="0"/>
          <p:nvPr/>
        </p:nvPicPr>
        <p:blipFill>
          <a:blip r:embed="rId3">
            <a:alphaModFix/>
          </a:blip>
          <a:stretch>
            <a:fillRect/>
          </a:stretch>
        </p:blipFill>
        <p:spPr>
          <a:xfrm>
            <a:off x="682875" y="1523375"/>
            <a:ext cx="3257550" cy="1409700"/>
          </a:xfrm>
          <a:prstGeom prst="rect">
            <a:avLst/>
          </a:prstGeom>
          <a:noFill/>
          <a:ln>
            <a:noFill/>
          </a:ln>
        </p:spPr>
      </p:pic>
      <p:pic>
        <p:nvPicPr>
          <p:cNvPr descr="BagitForwardBeans.jpg" id="113" name="Shape 113"/>
          <p:cNvPicPr preferRelativeResize="0"/>
          <p:nvPr/>
        </p:nvPicPr>
        <p:blipFill>
          <a:blip r:embed="rId4">
            <a:alphaModFix/>
          </a:blip>
          <a:stretch>
            <a:fillRect/>
          </a:stretch>
        </p:blipFill>
        <p:spPr>
          <a:xfrm>
            <a:off x="5719812" y="1751925"/>
            <a:ext cx="2225074" cy="2458650"/>
          </a:xfrm>
          <a:prstGeom prst="rect">
            <a:avLst/>
          </a:prstGeom>
          <a:noFill/>
          <a:ln>
            <a:noFill/>
          </a:ln>
        </p:spPr>
      </p:pic>
      <p:pic>
        <p:nvPicPr>
          <p:cNvPr id="114" name="Shape 114"/>
          <p:cNvPicPr preferRelativeResize="0"/>
          <p:nvPr/>
        </p:nvPicPr>
        <p:blipFill>
          <a:blip r:embed="rId5">
            <a:alphaModFix/>
          </a:blip>
          <a:stretch>
            <a:fillRect/>
          </a:stretch>
        </p:blipFill>
        <p:spPr>
          <a:xfrm>
            <a:off x="3070249" y="3346524"/>
            <a:ext cx="1935149" cy="14541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