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Roboto" panose="020B0604020202020204" charset="0"/>
      <p:regular r:id="rId16"/>
      <p:bold r:id="rId17"/>
      <p:italic r:id="rId18"/>
      <p:boldItalic r:id="rId19"/>
    </p:embeddedFont>
    <p:embeddedFont>
      <p:font typeface="Roboto Slab" panose="020B0604020202020204"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931" y="5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c6f75fce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c6f75fce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a64610a8cf_0_2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a64610a8cf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CEC:</a:t>
            </a:r>
            <a:endParaRPr/>
          </a:p>
          <a:p>
            <a:pPr marL="0" lvl="0" indent="0" algn="l" rtl="0">
              <a:spcBef>
                <a:spcPts val="0"/>
              </a:spcBef>
              <a:spcAft>
                <a:spcPts val="0"/>
              </a:spcAft>
              <a:buNone/>
            </a:pPr>
            <a:r>
              <a:rPr lang="en"/>
              <a:t>Working at the Career Exploration Center helped to give me the tools to research the paths I was considering, too, as it took me a while to really settle on a major and a career path.</a:t>
            </a:r>
            <a:endParaRPr/>
          </a:p>
          <a:p>
            <a:pPr marL="0" lvl="0" indent="0" algn="l" rtl="0">
              <a:spcBef>
                <a:spcPts val="0"/>
              </a:spcBef>
              <a:spcAft>
                <a:spcPts val="0"/>
              </a:spcAft>
              <a:buNone/>
            </a:pPr>
            <a:endParaRPr/>
          </a:p>
          <a:p>
            <a:pPr marL="0" lvl="0" indent="0" algn="l" rtl="0">
              <a:spcBef>
                <a:spcPts val="0"/>
              </a:spcBef>
              <a:spcAft>
                <a:spcPts val="0"/>
              </a:spcAft>
              <a:buNone/>
            </a:pPr>
            <a:r>
              <a:rPr lang="en"/>
              <a:t>OC:</a:t>
            </a:r>
            <a:endParaRPr/>
          </a:p>
          <a:p>
            <a:pPr marL="0" lvl="0" indent="0" algn="l" rtl="0">
              <a:spcBef>
                <a:spcPts val="0"/>
              </a:spcBef>
              <a:spcAft>
                <a:spcPts val="0"/>
              </a:spcAft>
              <a:buNone/>
            </a:pPr>
            <a:r>
              <a:rPr lang="en"/>
              <a:t>Here, I’d work with older students &amp; community members often. Many of them were non-native English speakers, or had difficulties using computers. Some of the experiences I had there led me to pursue a TESL certificate at PSU and to continue on past Peer Advising into New Student Programs, where I work now.</a:t>
            </a:r>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a64610a8cf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a64610a8cf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c6f75fceb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c6f75fceb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a64610a8cf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a64610a8cf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c6f75fce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c6f75fce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c6f75fceb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c6f75fce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c6f75fceb_0_16: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c6f75fceb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CEC:</a:t>
            </a:r>
            <a:endParaRPr/>
          </a:p>
          <a:p>
            <a:pPr marL="0" lvl="0" indent="0" algn="l" rtl="0">
              <a:spcBef>
                <a:spcPts val="0"/>
              </a:spcBef>
              <a:spcAft>
                <a:spcPts val="0"/>
              </a:spcAft>
              <a:buNone/>
            </a:pPr>
            <a:r>
              <a:rPr lang="en"/>
              <a:t>Working at the Career Exploration Center helped to give me the tools to research the paths I was considering, too, as it took me a while to really settle on a major and a career path.</a:t>
            </a:r>
            <a:endParaRPr/>
          </a:p>
          <a:p>
            <a:pPr marL="0" lvl="0" indent="0" algn="l" rtl="0">
              <a:spcBef>
                <a:spcPts val="0"/>
              </a:spcBef>
              <a:spcAft>
                <a:spcPts val="0"/>
              </a:spcAft>
              <a:buNone/>
            </a:pPr>
            <a:endParaRPr/>
          </a:p>
          <a:p>
            <a:pPr marL="0" lvl="0" indent="0" algn="l" rtl="0">
              <a:spcBef>
                <a:spcPts val="0"/>
              </a:spcBef>
              <a:spcAft>
                <a:spcPts val="0"/>
              </a:spcAft>
              <a:buNone/>
            </a:pPr>
            <a:r>
              <a:rPr lang="en"/>
              <a:t>OC:</a:t>
            </a:r>
            <a:endParaRPr/>
          </a:p>
          <a:p>
            <a:pPr marL="0" lvl="0" indent="0" algn="l" rtl="0">
              <a:spcBef>
                <a:spcPts val="0"/>
              </a:spcBef>
              <a:spcAft>
                <a:spcPts val="0"/>
              </a:spcAft>
              <a:buClr>
                <a:schemeClr val="dk1"/>
              </a:buClr>
              <a:buSzPts val="1100"/>
              <a:buFont typeface="Arial"/>
              <a:buNone/>
            </a:pPr>
            <a:r>
              <a:rPr lang="en"/>
              <a:t>Here, I’d work with older students &amp; community members often. Many of them were non-native English speakers, or had difficulties using computers. Some of the experiences I had there led me to pursue a TESL certificate at PSU and to continue on past Peer Advising into New Student Programs, where I work now.</a:t>
            </a:r>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c6f75fceb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c6f75fceb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c6f75fceb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c6f75fceb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a64610a8cf_0_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a64610a8cf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CEC:</a:t>
            </a:r>
            <a:endParaRPr/>
          </a:p>
          <a:p>
            <a:pPr marL="0" lvl="0" indent="0" algn="l" rtl="0">
              <a:spcBef>
                <a:spcPts val="0"/>
              </a:spcBef>
              <a:spcAft>
                <a:spcPts val="0"/>
              </a:spcAft>
              <a:buNone/>
            </a:pPr>
            <a:r>
              <a:rPr lang="en"/>
              <a:t>Working at the Career Exploration Center helped to give me the tools to research the paths I was considering, too, as it took me a while to really settle on a major and a career path.</a:t>
            </a:r>
            <a:endParaRPr/>
          </a:p>
          <a:p>
            <a:pPr marL="0" lvl="0" indent="0" algn="l" rtl="0">
              <a:spcBef>
                <a:spcPts val="0"/>
              </a:spcBef>
              <a:spcAft>
                <a:spcPts val="0"/>
              </a:spcAft>
              <a:buNone/>
            </a:pPr>
            <a:endParaRPr/>
          </a:p>
          <a:p>
            <a:pPr marL="0" lvl="0" indent="0" algn="l" rtl="0">
              <a:spcBef>
                <a:spcPts val="0"/>
              </a:spcBef>
              <a:spcAft>
                <a:spcPts val="0"/>
              </a:spcAft>
              <a:buNone/>
            </a:pPr>
            <a:r>
              <a:rPr lang="en"/>
              <a:t>OC:</a:t>
            </a:r>
            <a:endParaRPr/>
          </a:p>
          <a:p>
            <a:pPr marL="0" lvl="0" indent="0" algn="l" rtl="0">
              <a:spcBef>
                <a:spcPts val="0"/>
              </a:spcBef>
              <a:spcAft>
                <a:spcPts val="0"/>
              </a:spcAft>
              <a:buNone/>
            </a:pPr>
            <a:r>
              <a:rPr lang="en"/>
              <a:t>Here, I’d work with older students &amp; community members often. Many of them were non-native English speakers, or had difficulties using computers. Some of the experiences I had there led me to pursue a TESL certificate at PSU and to continue on past Peer Advising into New Student Programs, where I work now.</a:t>
            </a:r>
            <a:endParaRPr/>
          </a:p>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64610a8cf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64610a8cf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a64610a8cf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a64610a8cf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pcc.edu/first-term/new-student-advising/"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Community Project:</a:t>
            </a:r>
            <a:endParaRPr/>
          </a:p>
          <a:p>
            <a:pPr marL="0" lvl="0" indent="0" algn="ctr" rtl="0">
              <a:spcBef>
                <a:spcPts val="0"/>
              </a:spcBef>
              <a:spcAft>
                <a:spcPts val="0"/>
              </a:spcAft>
              <a:buNone/>
            </a:pPr>
            <a:r>
              <a:rPr lang="en"/>
              <a:t>Helping New Students</a:t>
            </a:r>
            <a:endParaRPr/>
          </a:p>
        </p:txBody>
      </p:sp>
      <p:sp>
        <p:nvSpPr>
          <p:cNvPr id="64" name="Google Shape;64;p13"/>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How do we meet the needs of students and their families during COVID?</a:t>
            </a:r>
            <a:endParaRPr/>
          </a:p>
        </p:txBody>
      </p:sp>
      <p:sp>
        <p:nvSpPr>
          <p:cNvPr id="65" name="Google Shape;65;p13"/>
          <p:cNvSpPr txBox="1"/>
          <p:nvPr/>
        </p:nvSpPr>
        <p:spPr>
          <a:xfrm>
            <a:off x="6303625" y="4724150"/>
            <a:ext cx="2764200" cy="308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Roboto"/>
                <a:ea typeface="Roboto"/>
                <a:cs typeface="Roboto"/>
                <a:sym typeface="Roboto"/>
              </a:rPr>
              <a:t>Presentation by: Ryan Gannon</a:t>
            </a:r>
            <a:endParaRPr b="1">
              <a:latin typeface="Roboto"/>
              <a:ea typeface="Roboto"/>
              <a:cs typeface="Roboto"/>
              <a:sym typeface="Robo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2"/>
          <p:cNvSpPr txBox="1">
            <a:spLocks noGrp="1"/>
          </p:cNvSpPr>
          <p:nvPr>
            <p:ph type="title" idx="4294967295"/>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NSARs over the 2020-21 School Year</a:t>
            </a:r>
            <a:endParaRPr/>
          </a:p>
        </p:txBody>
      </p:sp>
      <p:sp>
        <p:nvSpPr>
          <p:cNvPr id="132" name="Google Shape;132;p22"/>
          <p:cNvSpPr txBox="1">
            <a:spLocks noGrp="1"/>
          </p:cNvSpPr>
          <p:nvPr>
            <p:ph type="body" idx="4294967295"/>
          </p:nvPr>
        </p:nvSpPr>
        <p:spPr>
          <a:xfrm>
            <a:off x="311700" y="1195200"/>
            <a:ext cx="3997800" cy="524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solidFill>
                  <a:schemeClr val="accent5"/>
                </a:solidFill>
              </a:rPr>
              <a:t>Transfer Student Workshop</a:t>
            </a:r>
            <a:endParaRPr sz="2400">
              <a:solidFill>
                <a:schemeClr val="accent5"/>
              </a:solidFill>
            </a:endParaRPr>
          </a:p>
        </p:txBody>
      </p:sp>
      <p:cxnSp>
        <p:nvCxnSpPr>
          <p:cNvPr id="133" name="Google Shape;133;p22"/>
          <p:cNvCxnSpPr/>
          <p:nvPr/>
        </p:nvCxnSpPr>
        <p:spPr>
          <a:xfrm>
            <a:off x="418675" y="1811883"/>
            <a:ext cx="270900" cy="0"/>
          </a:xfrm>
          <a:prstGeom prst="straightConnector1">
            <a:avLst/>
          </a:prstGeom>
          <a:noFill/>
          <a:ln w="9525" cap="flat" cmpd="sng">
            <a:solidFill>
              <a:schemeClr val="lt2"/>
            </a:solidFill>
            <a:prstDash val="solid"/>
            <a:round/>
            <a:headEnd type="none" w="sm" len="sm"/>
            <a:tailEnd type="none" w="sm" len="sm"/>
          </a:ln>
        </p:spPr>
      </p:cxnSp>
      <p:sp>
        <p:nvSpPr>
          <p:cNvPr id="134" name="Google Shape;134;p22"/>
          <p:cNvSpPr txBox="1">
            <a:spLocks noGrp="1"/>
          </p:cNvSpPr>
          <p:nvPr>
            <p:ph type="body" idx="4294967295"/>
          </p:nvPr>
        </p:nvSpPr>
        <p:spPr>
          <a:xfrm>
            <a:off x="311700" y="1904150"/>
            <a:ext cx="3893100" cy="275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For students in their first and second years at PCC - but not in their first term - my coworker Sunny and I created the Transfer Student Workshop. </a:t>
            </a:r>
            <a:endParaRPr sz="1400"/>
          </a:p>
          <a:p>
            <a:pPr marL="0" lvl="0" indent="0" algn="l" rtl="0">
              <a:spcBef>
                <a:spcPts val="1600"/>
              </a:spcBef>
              <a:spcAft>
                <a:spcPts val="1600"/>
              </a:spcAft>
              <a:buNone/>
            </a:pPr>
            <a:r>
              <a:rPr lang="en" sz="1400"/>
              <a:t>We introduced students to the transfer process, highlighted “need-to-know” information like the importance of reaching out to Advisors at the college they want to transfer to, and saved the last part of the session for informal Q&amp;As with myself and another fellow former-Peer Advisor now at university.</a:t>
            </a:r>
            <a:endParaRPr sz="1400"/>
          </a:p>
        </p:txBody>
      </p:sp>
      <p:sp>
        <p:nvSpPr>
          <p:cNvPr id="135" name="Google Shape;135;p22"/>
          <p:cNvSpPr txBox="1">
            <a:spLocks noGrp="1"/>
          </p:cNvSpPr>
          <p:nvPr>
            <p:ph type="body" idx="4294967295"/>
          </p:nvPr>
        </p:nvSpPr>
        <p:spPr>
          <a:xfrm>
            <a:off x="4905750" y="1201619"/>
            <a:ext cx="3853200" cy="524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solidFill>
                  <a:schemeClr val="accent5"/>
                </a:solidFill>
              </a:rPr>
              <a:t>Support Person Sessions</a:t>
            </a:r>
            <a:endParaRPr sz="2400">
              <a:solidFill>
                <a:schemeClr val="accent5"/>
              </a:solidFill>
            </a:endParaRPr>
          </a:p>
        </p:txBody>
      </p:sp>
      <p:cxnSp>
        <p:nvCxnSpPr>
          <p:cNvPr id="136" name="Google Shape;136;p22"/>
          <p:cNvCxnSpPr/>
          <p:nvPr/>
        </p:nvCxnSpPr>
        <p:spPr>
          <a:xfrm>
            <a:off x="5012725" y="1811883"/>
            <a:ext cx="270900" cy="0"/>
          </a:xfrm>
          <a:prstGeom prst="straightConnector1">
            <a:avLst/>
          </a:prstGeom>
          <a:noFill/>
          <a:ln w="9525" cap="flat" cmpd="sng">
            <a:solidFill>
              <a:schemeClr val="lt2"/>
            </a:solidFill>
            <a:prstDash val="solid"/>
            <a:round/>
            <a:headEnd type="none" w="sm" len="sm"/>
            <a:tailEnd type="none" w="sm" len="sm"/>
          </a:ln>
        </p:spPr>
      </p:cxnSp>
      <p:sp>
        <p:nvSpPr>
          <p:cNvPr id="137" name="Google Shape;137;p22"/>
          <p:cNvSpPr txBox="1">
            <a:spLocks noGrp="1"/>
          </p:cNvSpPr>
          <p:nvPr>
            <p:ph type="body" idx="4294967295"/>
          </p:nvPr>
        </p:nvSpPr>
        <p:spPr>
          <a:xfrm>
            <a:off x="4905750" y="1916330"/>
            <a:ext cx="3853200" cy="275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Support Person Sessions are exactly what they sound like! These events are to support those who support students. </a:t>
            </a:r>
            <a:endParaRPr sz="1400"/>
          </a:p>
          <a:p>
            <a:pPr marL="0" lvl="0" indent="0" algn="l" rtl="0">
              <a:spcBef>
                <a:spcPts val="1600"/>
              </a:spcBef>
              <a:spcAft>
                <a:spcPts val="0"/>
              </a:spcAft>
              <a:buNone/>
            </a:pPr>
            <a:r>
              <a:rPr lang="en" sz="1400"/>
              <a:t>Not only does this give these important people an opportunity to learn about the school &amp; resources, it gives us a chance to encourage growth &amp; development for the individual student as well as the people who care about them.</a:t>
            </a:r>
            <a:endParaRPr sz="1400"/>
          </a:p>
          <a:p>
            <a:pPr marL="0" lvl="0" indent="0" algn="l" rtl="0">
              <a:spcBef>
                <a:spcPts val="1600"/>
              </a:spcBef>
              <a:spcAft>
                <a:spcPts val="1600"/>
              </a:spcAft>
              <a:buNone/>
            </a:pPr>
            <a:r>
              <a:rPr lang="en" sz="1400" u="sng"/>
              <a:t>We’ll be hosting more of these soon!!</a:t>
            </a:r>
            <a:endParaRPr sz="1400" u="sng"/>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3"/>
          <p:cNvSpPr txBox="1">
            <a:spLocks noGrp="1"/>
          </p:cNvSpPr>
          <p:nvPr>
            <p:ph type="body" idx="2"/>
          </p:nvPr>
        </p:nvSpPr>
        <p:spPr>
          <a:xfrm>
            <a:off x="4939525"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I plan to continue developing these programs I started with my fellow Peers to meet students at their level. </a:t>
            </a:r>
            <a:endParaRPr dirty="0"/>
          </a:p>
          <a:p>
            <a:pPr marL="0" lvl="0" indent="0" algn="l" rtl="0">
              <a:spcBef>
                <a:spcPts val="1600"/>
              </a:spcBef>
              <a:spcAft>
                <a:spcPts val="0"/>
              </a:spcAft>
              <a:buNone/>
            </a:pPr>
            <a:r>
              <a:rPr lang="en" dirty="0"/>
              <a:t>There’s so much more to do, and there are always places where people fall through the cracks or miss out on the support they need.</a:t>
            </a:r>
            <a:endParaRPr dirty="0"/>
          </a:p>
          <a:p>
            <a:pPr marL="0" lvl="0" indent="0" algn="l" rtl="0">
              <a:spcBef>
                <a:spcPts val="1600"/>
              </a:spcBef>
              <a:spcAft>
                <a:spcPts val="1600"/>
              </a:spcAft>
              <a:buNone/>
            </a:pPr>
            <a:r>
              <a:rPr lang="en"/>
              <a:t>For the rest of this term, I’ll be assisting with NSARs &amp; Support Person Sessions to help students preparing to start in Winter 2021.</a:t>
            </a:r>
            <a:endParaRPr dirty="0"/>
          </a:p>
        </p:txBody>
      </p:sp>
      <p:sp>
        <p:nvSpPr>
          <p:cNvPr id="143" name="Google Shape;143;p23"/>
          <p:cNvSpPr txBox="1">
            <a:spLocks noGrp="1"/>
          </p:cNvSpPr>
          <p:nvPr>
            <p:ph type="title"/>
          </p:nvPr>
        </p:nvSpPr>
        <p:spPr>
          <a:xfrm>
            <a:off x="257425" y="724200"/>
            <a:ext cx="4045200" cy="1506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2020-21: </a:t>
            </a:r>
            <a:endParaRPr/>
          </a:p>
          <a:p>
            <a:pPr marL="0" lvl="0" indent="0" algn="ctr" rtl="0">
              <a:spcBef>
                <a:spcPts val="0"/>
              </a:spcBef>
              <a:spcAft>
                <a:spcPts val="0"/>
              </a:spcAft>
              <a:buNone/>
            </a:pPr>
            <a:r>
              <a:rPr lang="en"/>
              <a:t>The Work Continues!</a:t>
            </a:r>
            <a:endParaRPr/>
          </a:p>
        </p:txBody>
      </p:sp>
      <p:pic>
        <p:nvPicPr>
          <p:cNvPr id="144" name="Google Shape;144;p23"/>
          <p:cNvPicPr preferRelativeResize="0"/>
          <p:nvPr/>
        </p:nvPicPr>
        <p:blipFill>
          <a:blip r:embed="rId3">
            <a:alphaModFix/>
          </a:blip>
          <a:stretch>
            <a:fillRect/>
          </a:stretch>
        </p:blipFill>
        <p:spPr>
          <a:xfrm>
            <a:off x="257425" y="2670173"/>
            <a:ext cx="4045200" cy="219250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4"/>
          <p:cNvSpPr txBox="1">
            <a:spLocks noGrp="1"/>
          </p:cNvSpPr>
          <p:nvPr>
            <p:ph type="title"/>
          </p:nvPr>
        </p:nvSpPr>
        <p:spPr>
          <a:xfrm>
            <a:off x="391450" y="526350"/>
            <a:ext cx="67074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a:t>This is my community work. </a:t>
            </a:r>
            <a:endParaRPr sz="3200"/>
          </a:p>
          <a:p>
            <a:pPr marL="0" lvl="0" indent="0" algn="l" rtl="0">
              <a:spcBef>
                <a:spcPts val="0"/>
              </a:spcBef>
              <a:spcAft>
                <a:spcPts val="0"/>
              </a:spcAft>
              <a:buNone/>
            </a:pPr>
            <a:endParaRPr sz="3200"/>
          </a:p>
          <a:p>
            <a:pPr marL="0" lvl="0" indent="0" algn="l" rtl="0">
              <a:spcBef>
                <a:spcPts val="0"/>
              </a:spcBef>
              <a:spcAft>
                <a:spcPts val="0"/>
              </a:spcAft>
              <a:buNone/>
            </a:pPr>
            <a:r>
              <a:rPr lang="en" sz="3200"/>
              <a:t>It’s been a unique, winding, challenging, and beautiful journey. </a:t>
            </a:r>
            <a:endParaRPr sz="3200"/>
          </a:p>
          <a:p>
            <a:pPr marL="0" lvl="0" indent="0" algn="l" rtl="0">
              <a:spcBef>
                <a:spcPts val="0"/>
              </a:spcBef>
              <a:spcAft>
                <a:spcPts val="0"/>
              </a:spcAft>
              <a:buNone/>
            </a:pPr>
            <a:endParaRPr sz="3200"/>
          </a:p>
          <a:p>
            <a:pPr marL="0" lvl="0" indent="0" algn="l" rtl="0">
              <a:spcBef>
                <a:spcPts val="0"/>
              </a:spcBef>
              <a:spcAft>
                <a:spcPts val="0"/>
              </a:spcAft>
              <a:buNone/>
            </a:pPr>
            <a:r>
              <a:rPr lang="en" sz="3200"/>
              <a:t>Thank you all for giving me a chance to share!</a:t>
            </a:r>
            <a:endParaRPr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5"/>
          <p:cNvSpPr txBox="1">
            <a:spLocks noGrp="1"/>
          </p:cNvSpPr>
          <p:nvPr>
            <p:ph type="title"/>
          </p:nvPr>
        </p:nvSpPr>
        <p:spPr>
          <a:xfrm>
            <a:off x="1218300" y="244175"/>
            <a:ext cx="67074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200"/>
              <a:t>New Student Advising &amp; Registration sessions link:</a:t>
            </a:r>
            <a:endParaRPr sz="3200"/>
          </a:p>
          <a:p>
            <a:pPr marL="0" lvl="0" indent="0" algn="l" rtl="0">
              <a:spcBef>
                <a:spcPts val="0"/>
              </a:spcBef>
              <a:spcAft>
                <a:spcPts val="0"/>
              </a:spcAft>
              <a:buNone/>
            </a:pPr>
            <a:endParaRPr sz="3200"/>
          </a:p>
          <a:p>
            <a:pPr marL="0" lvl="0" indent="0" algn="l" rtl="0">
              <a:spcBef>
                <a:spcPts val="0"/>
              </a:spcBef>
              <a:spcAft>
                <a:spcPts val="0"/>
              </a:spcAft>
              <a:buNone/>
            </a:pPr>
            <a:r>
              <a:rPr lang="en" sz="3200" u="sng">
                <a:solidFill>
                  <a:schemeClr val="hlink"/>
                </a:solidFill>
                <a:hlinkClick r:id="rId3"/>
              </a:rPr>
              <a:t>https://www.pcc.edu/first-term/new-student-advising/</a:t>
            </a:r>
            <a:endParaRPr sz="3200"/>
          </a:p>
          <a:p>
            <a:pPr marL="0" lvl="0" indent="0" algn="l" rtl="0">
              <a:spcBef>
                <a:spcPts val="0"/>
              </a:spcBef>
              <a:spcAft>
                <a:spcPts val="0"/>
              </a:spcAft>
              <a:buNone/>
            </a:pPr>
            <a:endParaRPr sz="3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body" idx="2"/>
          </p:nvPr>
        </p:nvSpPr>
        <p:spPr>
          <a:xfrm>
            <a:off x="4939500" y="83705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2"/>
              </a:buClr>
              <a:buSzPts val="1100"/>
              <a:buNone/>
            </a:pPr>
            <a:r>
              <a:rPr lang="en" dirty="0"/>
              <a:t>After a workplace injury that forced me to reconsider my career in the culinary field, I returned to college. </a:t>
            </a:r>
            <a:endParaRPr dirty="0"/>
          </a:p>
          <a:p>
            <a:pPr marL="0" lvl="0" indent="0" algn="l" rtl="0">
              <a:spcBef>
                <a:spcPts val="1600"/>
              </a:spcBef>
              <a:spcAft>
                <a:spcPts val="0"/>
              </a:spcAft>
              <a:buClr>
                <a:schemeClr val="dk2"/>
              </a:buClr>
              <a:buSzPts val="1100"/>
              <a:buNone/>
            </a:pPr>
            <a:r>
              <a:rPr lang="en" dirty="0"/>
              <a:t>For several months, I struggled with unemployment and wondered how I would ever be able to work enough again, but having Portland Community College to go to during that time made all the difference.</a:t>
            </a:r>
            <a:endParaRPr dirty="0"/>
          </a:p>
          <a:p>
            <a:pPr marL="0" lvl="0" indent="0" algn="l" rtl="0">
              <a:spcBef>
                <a:spcPts val="1600"/>
              </a:spcBef>
              <a:spcAft>
                <a:spcPts val="0"/>
              </a:spcAft>
              <a:buClr>
                <a:schemeClr val="dk2"/>
              </a:buClr>
              <a:buSzPts val="1100"/>
              <a:buNone/>
            </a:pPr>
            <a:r>
              <a:rPr lang="en" dirty="0"/>
              <a:t>Eventually, I saw an ad for an on-campus job as a Peer Advisor. The main job requirement?</a:t>
            </a:r>
            <a:endParaRPr dirty="0"/>
          </a:p>
          <a:p>
            <a:pPr marL="0" lvl="0" indent="0" algn="l" rtl="0">
              <a:spcBef>
                <a:spcPts val="1600"/>
              </a:spcBef>
              <a:spcAft>
                <a:spcPts val="1600"/>
              </a:spcAft>
              <a:buClr>
                <a:schemeClr val="dk2"/>
              </a:buClr>
              <a:buSzPts val="1100"/>
              <a:buNone/>
            </a:pPr>
            <a:r>
              <a:rPr lang="en" dirty="0"/>
              <a:t>	“I want to help people!”</a:t>
            </a:r>
            <a:endParaRPr dirty="0"/>
          </a:p>
        </p:txBody>
      </p:sp>
      <p:sp>
        <p:nvSpPr>
          <p:cNvPr id="71" name="Google Shape;71;p14"/>
          <p:cNvSpPr txBox="1">
            <a:spLocks noGrp="1"/>
          </p:cNvSpPr>
          <p:nvPr>
            <p:ph type="title"/>
          </p:nvPr>
        </p:nvSpPr>
        <p:spPr>
          <a:xfrm>
            <a:off x="281625" y="397025"/>
            <a:ext cx="4045200" cy="131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How it started</a:t>
            </a:r>
            <a:endParaRPr/>
          </a:p>
        </p:txBody>
      </p:sp>
      <p:pic>
        <p:nvPicPr>
          <p:cNvPr id="72" name="Google Shape;72;p14"/>
          <p:cNvPicPr preferRelativeResize="0"/>
          <p:nvPr/>
        </p:nvPicPr>
        <p:blipFill>
          <a:blip r:embed="rId3">
            <a:alphaModFix/>
          </a:blip>
          <a:stretch>
            <a:fillRect/>
          </a:stretch>
        </p:blipFill>
        <p:spPr>
          <a:xfrm>
            <a:off x="2050350" y="2867300"/>
            <a:ext cx="2276475" cy="2009775"/>
          </a:xfrm>
          <a:prstGeom prst="rect">
            <a:avLst/>
          </a:prstGeom>
          <a:noFill/>
          <a:ln>
            <a:noFill/>
          </a:ln>
        </p:spPr>
      </p:pic>
      <p:pic>
        <p:nvPicPr>
          <p:cNvPr id="73" name="Google Shape;73;p14"/>
          <p:cNvPicPr preferRelativeResize="0"/>
          <p:nvPr/>
        </p:nvPicPr>
        <p:blipFill>
          <a:blip r:embed="rId4">
            <a:alphaModFix/>
          </a:blip>
          <a:stretch>
            <a:fillRect/>
          </a:stretch>
        </p:blipFill>
        <p:spPr>
          <a:xfrm>
            <a:off x="152400" y="1980500"/>
            <a:ext cx="1745550" cy="1745550"/>
          </a:xfrm>
          <a:prstGeom prst="rect">
            <a:avLst/>
          </a:prstGeom>
          <a:noFill/>
          <a:ln>
            <a:noFill/>
          </a:ln>
        </p:spPr>
      </p:pic>
      <p:pic>
        <p:nvPicPr>
          <p:cNvPr id="74" name="Google Shape;74;p14"/>
          <p:cNvPicPr preferRelativeResize="0"/>
          <p:nvPr/>
        </p:nvPicPr>
        <p:blipFill>
          <a:blip r:embed="rId5">
            <a:alphaModFix/>
          </a:blip>
          <a:stretch>
            <a:fillRect/>
          </a:stretch>
        </p:blipFill>
        <p:spPr>
          <a:xfrm>
            <a:off x="2050350" y="1837350"/>
            <a:ext cx="2369032" cy="734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Getting the Job</a:t>
            </a:r>
            <a:endParaRPr/>
          </a:p>
        </p:txBody>
      </p:sp>
      <p:sp>
        <p:nvSpPr>
          <p:cNvPr id="80" name="Google Shape;80;p1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 was a rigorous process, actually, and it left me convinced that there was no way I’d be a finalist. But since I was without work, and since the desire to help others resonated with me in a very personal way, I knew I had nothing to lose by trying. </a:t>
            </a:r>
            <a:endParaRPr/>
          </a:p>
          <a:p>
            <a:pPr marL="0" lvl="0" indent="0" algn="l" rtl="0">
              <a:spcBef>
                <a:spcPts val="1600"/>
              </a:spcBef>
              <a:spcAft>
                <a:spcPts val="1600"/>
              </a:spcAft>
              <a:buNone/>
            </a:pPr>
            <a:r>
              <a:rPr lang="en"/>
              <a:t>After a three-stage interviewing process with activities, group interviews, and finally individual interviews, I was offered a position. I would be a Peer Advisor for the full 2017-2018 school year, and my main task was to do my best to help fellow students &amp; members of the community.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idx="4294967295"/>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Peer Advising 2017-2018: Two Jobs, really</a:t>
            </a:r>
            <a:endParaRPr/>
          </a:p>
        </p:txBody>
      </p:sp>
      <p:sp>
        <p:nvSpPr>
          <p:cNvPr id="86" name="Google Shape;86;p16"/>
          <p:cNvSpPr txBox="1">
            <a:spLocks noGrp="1"/>
          </p:cNvSpPr>
          <p:nvPr>
            <p:ph type="body" idx="4294967295"/>
          </p:nvPr>
        </p:nvSpPr>
        <p:spPr>
          <a:xfrm>
            <a:off x="311700" y="1195201"/>
            <a:ext cx="3853200" cy="524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solidFill>
                  <a:schemeClr val="accent5"/>
                </a:solidFill>
              </a:rPr>
              <a:t>Career Exploration Center</a:t>
            </a:r>
            <a:endParaRPr sz="2400">
              <a:solidFill>
                <a:schemeClr val="accent5"/>
              </a:solidFill>
            </a:endParaRPr>
          </a:p>
        </p:txBody>
      </p:sp>
      <p:cxnSp>
        <p:nvCxnSpPr>
          <p:cNvPr id="87" name="Google Shape;87;p16"/>
          <p:cNvCxnSpPr/>
          <p:nvPr/>
        </p:nvCxnSpPr>
        <p:spPr>
          <a:xfrm>
            <a:off x="418675" y="1811883"/>
            <a:ext cx="270900" cy="0"/>
          </a:xfrm>
          <a:prstGeom prst="straightConnector1">
            <a:avLst/>
          </a:prstGeom>
          <a:noFill/>
          <a:ln w="9525" cap="flat" cmpd="sng">
            <a:solidFill>
              <a:schemeClr val="lt2"/>
            </a:solidFill>
            <a:prstDash val="solid"/>
            <a:round/>
            <a:headEnd type="none" w="sm" len="sm"/>
            <a:tailEnd type="none" w="sm" len="sm"/>
          </a:ln>
        </p:spPr>
      </p:cxnSp>
      <p:sp>
        <p:nvSpPr>
          <p:cNvPr id="88" name="Google Shape;88;p16"/>
          <p:cNvSpPr txBox="1">
            <a:spLocks noGrp="1"/>
          </p:cNvSpPr>
          <p:nvPr>
            <p:ph type="body" idx="4294967295"/>
          </p:nvPr>
        </p:nvSpPr>
        <p:spPr>
          <a:xfrm>
            <a:off x="311700" y="1916330"/>
            <a:ext cx="3853200" cy="2753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400"/>
              <a:t>In the CEC, we focused on careers, career resources, and tools to help students move closer toward their aspirations and goals. We learned to conduct career assessments with students, research careers and colleges, provide campus tours, provide quick “class rap” speeches for classrooms about our resources, and facilitate and assist at college events throughout the year. </a:t>
            </a:r>
            <a:endParaRPr sz="1400"/>
          </a:p>
        </p:txBody>
      </p:sp>
      <p:sp>
        <p:nvSpPr>
          <p:cNvPr id="89" name="Google Shape;89;p16"/>
          <p:cNvSpPr txBox="1">
            <a:spLocks noGrp="1"/>
          </p:cNvSpPr>
          <p:nvPr>
            <p:ph type="body" idx="4294967295"/>
          </p:nvPr>
        </p:nvSpPr>
        <p:spPr>
          <a:xfrm>
            <a:off x="4905750" y="1201619"/>
            <a:ext cx="3853200" cy="524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solidFill>
                  <a:schemeClr val="accent5"/>
                </a:solidFill>
              </a:rPr>
              <a:t>Orientation Center</a:t>
            </a:r>
            <a:endParaRPr sz="2400">
              <a:solidFill>
                <a:schemeClr val="accent5"/>
              </a:solidFill>
            </a:endParaRPr>
          </a:p>
        </p:txBody>
      </p:sp>
      <p:cxnSp>
        <p:nvCxnSpPr>
          <p:cNvPr id="90" name="Google Shape;90;p16"/>
          <p:cNvCxnSpPr/>
          <p:nvPr/>
        </p:nvCxnSpPr>
        <p:spPr>
          <a:xfrm>
            <a:off x="5012725" y="1811883"/>
            <a:ext cx="270900" cy="0"/>
          </a:xfrm>
          <a:prstGeom prst="straightConnector1">
            <a:avLst/>
          </a:prstGeom>
          <a:noFill/>
          <a:ln w="9525" cap="flat" cmpd="sng">
            <a:solidFill>
              <a:schemeClr val="lt2"/>
            </a:solidFill>
            <a:prstDash val="solid"/>
            <a:round/>
            <a:headEnd type="none" w="sm" len="sm"/>
            <a:tailEnd type="none" w="sm" len="sm"/>
          </a:ln>
        </p:spPr>
      </p:cxnSp>
      <p:sp>
        <p:nvSpPr>
          <p:cNvPr id="91" name="Google Shape;91;p16"/>
          <p:cNvSpPr txBox="1">
            <a:spLocks noGrp="1"/>
          </p:cNvSpPr>
          <p:nvPr>
            <p:ph type="body" idx="4294967295"/>
          </p:nvPr>
        </p:nvSpPr>
        <p:spPr>
          <a:xfrm>
            <a:off x="4905750" y="1916330"/>
            <a:ext cx="3853200" cy="27531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400"/>
              <a:t>In the OC, we had a computer lab that was used as the main computer lab for the student services area (Financial Aid, Enrollment, Advising, etc.). We were trained to be ready for all kinds of scenarios because we operated on a drop-in basis. We fielded all kinds of questions about navigating the complex college system and the very-finicky FAFSA processes. </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7"/>
          <p:cNvSpPr txBox="1">
            <a:spLocks noGrp="1"/>
          </p:cNvSpPr>
          <p:nvPr>
            <p:ph type="title"/>
          </p:nvPr>
        </p:nvSpPr>
        <p:spPr>
          <a:xfrm>
            <a:off x="265500" y="1818600"/>
            <a:ext cx="4045200" cy="1506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School Years Pass by Fast!</a:t>
            </a:r>
            <a:endParaRPr/>
          </a:p>
        </p:txBody>
      </p:sp>
      <p:sp>
        <p:nvSpPr>
          <p:cNvPr id="97" name="Google Shape;97;p17"/>
          <p:cNvSpPr txBox="1">
            <a:spLocks noGrp="1"/>
          </p:cNvSpPr>
          <p:nvPr>
            <p:ph type="body" idx="2"/>
          </p:nvPr>
        </p:nvSpPr>
        <p:spPr>
          <a:xfrm>
            <a:off x="4939500" y="788675"/>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Before I knew it, that first year as a Peer Advisor wrapped up. I still had writing tutoring to count on for employment, for the CEC and OC, my work was done for a little while…</a:t>
            </a:r>
            <a:endParaRPr/>
          </a:p>
          <a:p>
            <a:pPr marL="0" lvl="0" indent="0" algn="l" rtl="0">
              <a:spcBef>
                <a:spcPts val="1600"/>
              </a:spcBef>
              <a:spcAft>
                <a:spcPts val="0"/>
              </a:spcAft>
              <a:buNone/>
            </a:pPr>
            <a:r>
              <a:rPr lang="en"/>
              <a:t>My supervisor in the Orientation Center, Jessie, is a good friend of mine now. She said to come back any time I’d like to help out - so I did!</a:t>
            </a:r>
            <a:endParaRPr/>
          </a:p>
          <a:p>
            <a:pPr marL="0" lvl="0" indent="0" algn="l" rtl="0">
              <a:spcBef>
                <a:spcPts val="1600"/>
              </a:spcBef>
              <a:spcAft>
                <a:spcPts val="1600"/>
              </a:spcAft>
              <a:buNone/>
            </a:pPr>
            <a:r>
              <a:rPr lang="en"/>
              <a:t>I worked through that summer as I transferred to PSU, and returned the next summer as well.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8"/>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Over the summer of 2020, the Orientation Center went through some major restructuring. I had a chance to be a central part of that, as we piloted a new orientation process: New Student Advising and Registration Events (NSARs). </a:t>
            </a:r>
            <a:endParaRPr/>
          </a:p>
          <a:p>
            <a:pPr marL="0" lvl="0" indent="0" algn="l" rtl="0">
              <a:spcBef>
                <a:spcPts val="1600"/>
              </a:spcBef>
              <a:spcAft>
                <a:spcPts val="1600"/>
              </a:spcAft>
              <a:buNone/>
            </a:pPr>
            <a:r>
              <a:rPr lang="en"/>
              <a:t>The idea was to have these longer 3 part sessions were students learn about the college, meet with a first-term advisor, and register for classes with Peer Advisors.</a:t>
            </a:r>
            <a:endParaRPr/>
          </a:p>
        </p:txBody>
      </p:sp>
      <p:sp>
        <p:nvSpPr>
          <p:cNvPr id="103" name="Google Shape;103;p18"/>
          <p:cNvSpPr txBox="1">
            <a:spLocks noGrp="1"/>
          </p:cNvSpPr>
          <p:nvPr>
            <p:ph type="title"/>
          </p:nvPr>
        </p:nvSpPr>
        <p:spPr>
          <a:xfrm>
            <a:off x="265500" y="1818600"/>
            <a:ext cx="4045200" cy="1506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Returning for the 2019-2020 school year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9"/>
          <p:cNvSpPr txBox="1">
            <a:spLocks noGrp="1"/>
          </p:cNvSpPr>
          <p:nvPr>
            <p:ph type="title" idx="4294967295"/>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NSARs over the 2019-20 School Year</a:t>
            </a:r>
            <a:endParaRPr/>
          </a:p>
        </p:txBody>
      </p:sp>
      <p:sp>
        <p:nvSpPr>
          <p:cNvPr id="109" name="Google Shape;109;p19"/>
          <p:cNvSpPr txBox="1">
            <a:spLocks noGrp="1"/>
          </p:cNvSpPr>
          <p:nvPr>
            <p:ph type="body" idx="4294967295"/>
          </p:nvPr>
        </p:nvSpPr>
        <p:spPr>
          <a:xfrm>
            <a:off x="311700" y="1195201"/>
            <a:ext cx="3853200" cy="524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solidFill>
                  <a:schemeClr val="accent5"/>
                </a:solidFill>
              </a:rPr>
              <a:t>Summer, Fall, Winter, and...</a:t>
            </a:r>
            <a:endParaRPr sz="2400">
              <a:solidFill>
                <a:schemeClr val="accent5"/>
              </a:solidFill>
            </a:endParaRPr>
          </a:p>
        </p:txBody>
      </p:sp>
      <p:cxnSp>
        <p:nvCxnSpPr>
          <p:cNvPr id="110" name="Google Shape;110;p19"/>
          <p:cNvCxnSpPr/>
          <p:nvPr/>
        </p:nvCxnSpPr>
        <p:spPr>
          <a:xfrm>
            <a:off x="418675" y="1811883"/>
            <a:ext cx="270900" cy="0"/>
          </a:xfrm>
          <a:prstGeom prst="straightConnector1">
            <a:avLst/>
          </a:prstGeom>
          <a:noFill/>
          <a:ln w="9525" cap="flat" cmpd="sng">
            <a:solidFill>
              <a:schemeClr val="lt2"/>
            </a:solidFill>
            <a:prstDash val="solid"/>
            <a:round/>
            <a:headEnd type="none" w="sm" len="sm"/>
            <a:tailEnd type="none" w="sm" len="sm"/>
          </a:ln>
        </p:spPr>
      </p:cxnSp>
      <p:sp>
        <p:nvSpPr>
          <p:cNvPr id="111" name="Google Shape;111;p19"/>
          <p:cNvSpPr txBox="1">
            <a:spLocks noGrp="1"/>
          </p:cNvSpPr>
          <p:nvPr>
            <p:ph type="body" idx="4294967295"/>
          </p:nvPr>
        </p:nvSpPr>
        <p:spPr>
          <a:xfrm>
            <a:off x="311700" y="1916325"/>
            <a:ext cx="3893100" cy="275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Summer was the rockiest, as we were developing a completely new program and procedure for assisting new students. Summer is also the busiest time for student services, as most student join in Fall. Over that summer, we helped at least 1000 students get started &amp; connected.</a:t>
            </a:r>
            <a:endParaRPr sz="1400"/>
          </a:p>
          <a:p>
            <a:pPr marL="0" lvl="0" indent="0" algn="l" rtl="0">
              <a:spcBef>
                <a:spcPts val="1600"/>
              </a:spcBef>
              <a:spcAft>
                <a:spcPts val="1600"/>
              </a:spcAft>
              <a:buNone/>
            </a:pPr>
            <a:r>
              <a:rPr lang="en" sz="1400"/>
              <a:t>Fall and Winter events were smaller and slightly less frequent. In the meantime, I worked on our event materials &amp; presentations.</a:t>
            </a:r>
            <a:endParaRPr sz="1400"/>
          </a:p>
        </p:txBody>
      </p:sp>
      <p:sp>
        <p:nvSpPr>
          <p:cNvPr id="112" name="Google Shape;112;p19"/>
          <p:cNvSpPr txBox="1">
            <a:spLocks noGrp="1"/>
          </p:cNvSpPr>
          <p:nvPr>
            <p:ph type="body" idx="4294967295"/>
          </p:nvPr>
        </p:nvSpPr>
        <p:spPr>
          <a:xfrm>
            <a:off x="4905750" y="1201619"/>
            <a:ext cx="3853200" cy="524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solidFill>
                  <a:schemeClr val="accent5"/>
                </a:solidFill>
              </a:rPr>
              <a:t>Spring 2020</a:t>
            </a:r>
            <a:endParaRPr sz="2400">
              <a:solidFill>
                <a:schemeClr val="accent5"/>
              </a:solidFill>
            </a:endParaRPr>
          </a:p>
        </p:txBody>
      </p:sp>
      <p:cxnSp>
        <p:nvCxnSpPr>
          <p:cNvPr id="113" name="Google Shape;113;p19"/>
          <p:cNvCxnSpPr/>
          <p:nvPr/>
        </p:nvCxnSpPr>
        <p:spPr>
          <a:xfrm>
            <a:off x="5012725" y="1811883"/>
            <a:ext cx="270900" cy="0"/>
          </a:xfrm>
          <a:prstGeom prst="straightConnector1">
            <a:avLst/>
          </a:prstGeom>
          <a:noFill/>
          <a:ln w="9525" cap="flat" cmpd="sng">
            <a:solidFill>
              <a:schemeClr val="lt2"/>
            </a:solidFill>
            <a:prstDash val="solid"/>
            <a:round/>
            <a:headEnd type="none" w="sm" len="sm"/>
            <a:tailEnd type="none" w="sm" len="sm"/>
          </a:ln>
        </p:spPr>
      </p:cxnSp>
      <p:sp>
        <p:nvSpPr>
          <p:cNvPr id="114" name="Google Shape;114;p19"/>
          <p:cNvSpPr txBox="1">
            <a:spLocks noGrp="1"/>
          </p:cNvSpPr>
          <p:nvPr>
            <p:ph type="body" idx="4294967295"/>
          </p:nvPr>
        </p:nvSpPr>
        <p:spPr>
          <a:xfrm>
            <a:off x="4905750" y="1916330"/>
            <a:ext cx="3853200" cy="275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t>Spring 2020 was going to be the first term my partner and I travelled abroad. In December, I bought tickets to Japan and we planned to see everything we could afford.</a:t>
            </a:r>
            <a:endParaRPr sz="1400"/>
          </a:p>
          <a:p>
            <a:pPr marL="0" lvl="0" indent="0" algn="l" rtl="0">
              <a:spcBef>
                <a:spcPts val="1600"/>
              </a:spcBef>
              <a:spcAft>
                <a:spcPts val="1600"/>
              </a:spcAft>
              <a:buNone/>
            </a:pPr>
            <a:r>
              <a:rPr lang="en" sz="1400"/>
              <a:t>But, as with all of our plans, things changed when COVID struck and became the “new normal.” My work rapidly changed as we began to transition to remote events exclusively. I lost hours for a while, but we soon began working on new programs to meet the needs of the community.</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0"/>
          <p:cNvSpPr txBox="1">
            <a:spLocks noGrp="1"/>
          </p:cNvSpPr>
          <p:nvPr>
            <p:ph type="body" idx="2"/>
          </p:nvPr>
        </p:nvSpPr>
        <p:spPr>
          <a:xfrm>
            <a:off x="4939500" y="6597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Throughout the summer, we held about 2 three-hour NSAR events every day. As part of my new title as Lead Assistant, I would check for holds &amp; placement to ensure students would be able to register. </a:t>
            </a:r>
            <a:endParaRPr/>
          </a:p>
          <a:p>
            <a:pPr marL="0" lvl="0" indent="0" algn="l" rtl="0">
              <a:spcBef>
                <a:spcPts val="1600"/>
              </a:spcBef>
              <a:spcAft>
                <a:spcPts val="1600"/>
              </a:spcAft>
              <a:buNone/>
            </a:pPr>
            <a:r>
              <a:rPr lang="en"/>
              <a:t>Additionally, the 2019-20 Peer Advisors (my coworkers) and I took turns presenting during different parts of the session, monitoring Zoom chat, and we’d all help with registration 1-on-1 as students finished up with their Advisors.</a:t>
            </a:r>
            <a:endParaRPr/>
          </a:p>
        </p:txBody>
      </p:sp>
      <p:sp>
        <p:nvSpPr>
          <p:cNvPr id="120" name="Google Shape;120;p20"/>
          <p:cNvSpPr txBox="1">
            <a:spLocks noGrp="1"/>
          </p:cNvSpPr>
          <p:nvPr>
            <p:ph type="title"/>
          </p:nvPr>
        </p:nvSpPr>
        <p:spPr>
          <a:xfrm>
            <a:off x="265500" y="1818600"/>
            <a:ext cx="4045200" cy="1506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Ongoing: </a:t>
            </a:r>
            <a:endParaRPr/>
          </a:p>
          <a:p>
            <a:pPr marL="0" lvl="0" indent="0" algn="ctr" rtl="0">
              <a:spcBef>
                <a:spcPts val="0"/>
              </a:spcBef>
              <a:spcAft>
                <a:spcPts val="0"/>
              </a:spcAft>
              <a:buNone/>
            </a:pPr>
            <a:r>
              <a:rPr lang="en"/>
              <a:t>The 2020-2021 school year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1"/>
          <p:cNvSpPr txBox="1">
            <a:spLocks noGrp="1"/>
          </p:cNvSpPr>
          <p:nvPr>
            <p:ph type="body" idx="2"/>
          </p:nvPr>
        </p:nvSpPr>
        <p:spPr>
          <a:xfrm>
            <a:off x="4939500" y="6597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As well as NSAR events, I worked in other 2-person teams to develop new student programs around issues the NSARs didn’t fully address:</a:t>
            </a:r>
            <a:endParaRPr/>
          </a:p>
          <a:p>
            <a:pPr marL="457200" lvl="0" indent="-342900" algn="l" rtl="0">
              <a:spcBef>
                <a:spcPts val="1600"/>
              </a:spcBef>
              <a:spcAft>
                <a:spcPts val="0"/>
              </a:spcAft>
              <a:buSzPts val="1800"/>
              <a:buAutoNum type="arabicPeriod"/>
            </a:pPr>
            <a:r>
              <a:rPr lang="en"/>
              <a:t>What happens after PCC? (How do we help transfer students?)</a:t>
            </a:r>
            <a:br>
              <a:rPr lang="en"/>
            </a:br>
            <a:endParaRPr/>
          </a:p>
          <a:p>
            <a:pPr marL="457200" lvl="0" indent="-342900" algn="l" rtl="0">
              <a:spcBef>
                <a:spcPts val="0"/>
              </a:spcBef>
              <a:spcAft>
                <a:spcPts val="0"/>
              </a:spcAft>
              <a:buSzPts val="1800"/>
              <a:buAutoNum type="arabicPeriod"/>
            </a:pPr>
            <a:r>
              <a:rPr lang="en"/>
              <a:t>How do we engage parents, grandparents, and other friends and family who are supporting new students at PCC?</a:t>
            </a:r>
            <a:endParaRPr/>
          </a:p>
        </p:txBody>
      </p:sp>
      <p:sp>
        <p:nvSpPr>
          <p:cNvPr id="126" name="Google Shape;126;p21"/>
          <p:cNvSpPr txBox="1">
            <a:spLocks noGrp="1"/>
          </p:cNvSpPr>
          <p:nvPr>
            <p:ph type="title"/>
          </p:nvPr>
        </p:nvSpPr>
        <p:spPr>
          <a:xfrm>
            <a:off x="265500" y="1818600"/>
            <a:ext cx="4045200" cy="1506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Ongoing: </a:t>
            </a:r>
            <a:endParaRPr/>
          </a:p>
          <a:p>
            <a:pPr marL="0" lvl="0" indent="0" algn="ctr" rtl="0">
              <a:spcBef>
                <a:spcPts val="0"/>
              </a:spcBef>
              <a:spcAft>
                <a:spcPts val="0"/>
              </a:spcAft>
              <a:buNone/>
            </a:pPr>
            <a:r>
              <a:rPr lang="en"/>
              <a:t>The 2020-2021 school year</a:t>
            </a:r>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1494</Words>
  <Application>Microsoft Office PowerPoint</Application>
  <PresentationFormat>On-screen Show (16:9)</PresentationFormat>
  <Paragraphs>76</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Roboto Slab</vt:lpstr>
      <vt:lpstr>Roboto</vt:lpstr>
      <vt:lpstr>Arial</vt:lpstr>
      <vt:lpstr>Marina</vt:lpstr>
      <vt:lpstr>Community Project: Helping New Students</vt:lpstr>
      <vt:lpstr>How it started</vt:lpstr>
      <vt:lpstr>Getting the Job</vt:lpstr>
      <vt:lpstr>Peer Advising 2017-2018: Two Jobs, really</vt:lpstr>
      <vt:lpstr>School Years Pass by Fast!</vt:lpstr>
      <vt:lpstr>Returning for the 2019-2020 school year</vt:lpstr>
      <vt:lpstr>NSARs over the 2019-20 School Year</vt:lpstr>
      <vt:lpstr>Ongoing:  The 2020-2021 school year</vt:lpstr>
      <vt:lpstr>Ongoing:  The 2020-2021 school year</vt:lpstr>
      <vt:lpstr>NSARs over the 2020-21 School Year</vt:lpstr>
      <vt:lpstr>2020-21:  The Work Continues!</vt:lpstr>
      <vt:lpstr>This is my community work.   It’s been a unique, winding, challenging, and beautiful journey.   Thank you all for giving me a chance to share!</vt:lpstr>
      <vt:lpstr>New Student Advising &amp; Registration sessions link:  https://www.pcc.edu/first-term/new-student-advising/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Project: Helping New Students</dc:title>
  <cp:lastModifiedBy>Ryan Gannon</cp:lastModifiedBy>
  <cp:revision>1</cp:revision>
  <dcterms:modified xsi:type="dcterms:W3CDTF">2020-12-01T15:19:22Z</dcterms:modified>
</cp:coreProperties>
</file>